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89" r:id="rId7"/>
    <p:sldId id="290" r:id="rId8"/>
    <p:sldId id="704" r:id="rId9"/>
    <p:sldId id="291" r:id="rId10"/>
    <p:sldId id="292" r:id="rId11"/>
    <p:sldId id="286" r:id="rId12"/>
    <p:sldId id="296" r:id="rId13"/>
    <p:sldId id="293" r:id="rId14"/>
    <p:sldId id="294" r:id="rId15"/>
    <p:sldId id="295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7"/>
    <p:restoredTop sz="85958"/>
  </p:normalViewPr>
  <p:slideViewPr>
    <p:cSldViewPr snapToGrid="0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35BEE-84F7-B348-A3E9-BBE2E8878B64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A217A-AB8F-CA46-BF38-020C47CDC56A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7492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3723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94662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43152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63312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04134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38846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06258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4354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07961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34858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70243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8E2E7-94B1-0741-939F-ABF26972877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5160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09604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2698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3699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11087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39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02849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77272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78062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60718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53240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0910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8E2E7-94B1-0741-939F-ABF26972877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65490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38826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4730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47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3883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48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38987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49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11230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72083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44680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9872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9588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6305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19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233877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005856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56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39933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8726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2048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5120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23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9463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REST, the resource typically refers to some object or set of objects that are exposed at an API endpoint.</a:t>
            </a:r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217A-AB8F-CA46-BF38-020C47CDC56A}" type="slidenum">
              <a:rPr lang="en-MX" smtClean="0"/>
              <a:t>24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6273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540D-8E98-8C0B-D8DB-702C8DB5F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C0381-5C34-A110-AF57-BA5B21CE7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E80FF-8637-3063-3383-35EE9E3A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13BAF-2C42-9AFE-4B5A-4C83A913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AF4BC-A19C-F6D5-7668-202D2642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5004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DBB1-7845-7F6E-81B0-FC820F52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45E7D-812B-0A04-2DAE-13019A293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62E73-6EA5-407A-29F7-3B5860FD1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C4755-9AC4-A4C2-F1C3-CEB71106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63009-7675-DA8E-6952-13E62713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8365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FE4DCC-138B-CD6E-A682-4B4DA86A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35F79-D095-D7F6-8B4D-076F973FD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3AF0D-9104-F908-0881-86A5AC007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381D7-A7A6-1840-A8D9-50FA0C4C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11EC8-12DD-BE40-C669-8CAFEF51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61519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8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8465" y="1282885"/>
            <a:ext cx="2866631" cy="2195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85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19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462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white">
  <p:cSld name="Default - whit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450851" y="365125"/>
            <a:ext cx="11269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body" idx="1"/>
          </p:nvPr>
        </p:nvSpPr>
        <p:spPr>
          <a:xfrm>
            <a:off x="450851" y="1186432"/>
            <a:ext cx="11269600" cy="4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2400"/>
            </a:lvl1pPr>
            <a:lvl2pPr marL="1219170" lvl="1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2pPr>
            <a:lvl3pPr marL="1828754" lvl="2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3pPr>
            <a:lvl4pPr marL="2438339" lvl="3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4pPr>
            <a:lvl5pPr marL="3047924" lvl="4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5pPr>
            <a:lvl6pPr marL="3657509" lvl="5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6pPr>
            <a:lvl7pPr marL="4267093" lvl="6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7pPr>
            <a:lvl8pPr marL="4876678" lvl="7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8pPr>
            <a:lvl9pPr marL="5486263" lvl="8" indent="-45718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400"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ldNum" idx="12"/>
          </p:nvPr>
        </p:nvSpPr>
        <p:spPr>
          <a:xfrm>
            <a:off x="450849" y="6325459"/>
            <a:ext cx="587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10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69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7F7D-88CC-9A98-16F0-E8C32196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E13E-26FA-056C-583E-8FEB4B9C8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81C02-8E41-0735-3EBB-E7C9FA6D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D6604-D8CD-C81F-FD1D-DD2F7CAF9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96874-2D08-F3BF-0957-DA23DE9B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7793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A210-CCAD-9F79-96F7-4C406CC9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071F9-EBBF-BD6D-810D-FCCABEA3E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A8B7F-0B20-F687-C0BF-40A3C55E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A76E-AAFA-EC91-D250-A70DFE1D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3394B-F5D9-D2D3-A23E-ACC90C52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6665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AC3F-FFA8-6C82-C555-7870C45A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3E18F-4A36-4D21-3FA3-E5BA8209C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18115-9428-AA66-9240-842B3FDD7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ED13E-22A1-ABE2-EFA7-FA98439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D25A4-B907-6229-3A56-6411BFCD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0B5A6-B6F2-8E7B-FE40-5E456502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55918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04CE-7589-73C2-A1F5-1F3C90BC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B8990-9A58-7269-A5DC-FD29A666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097F9-B741-2218-1FB7-EB5FE7184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62A5C-E24E-17ED-5DF5-D56FD3E7C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E5A8B-122E-DB70-7743-9026A952A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32B3B-8FBE-5A77-7148-8A303E10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D2293-C698-0019-EE37-6F3482B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2C918-7E01-22EE-089F-754245D02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77068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286A-C242-6406-7BA5-574FF2C6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04A77-759B-DEEF-67B3-44B24472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52801-D984-1DDB-D294-172A8535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0B3A0-19CD-BA19-BC50-87DDA8AB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7025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D54FD8-D90A-CD86-200A-1147148B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8CDF7-78A4-D5FB-87DA-E793FAE3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D708C-1C48-3F72-72DE-225DA5E5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0364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89C1-D864-2C25-02F4-957C6409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74A52-61ED-46AF-4D65-1A0BBD876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1216A-2A31-51A1-584D-7DBA0132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E2BD7-18CE-E513-7E14-3B999BB2B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80992-B277-751B-5CE6-B9BE560B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0091D-7901-936C-51D0-D335A2F2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203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C1FC-C299-6242-84F7-4E2210996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E564B-C128-24D5-6280-C9D16E88E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06768-EC8E-E255-1522-7C0E3D6D1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6B38-8FBB-CC72-7124-C3D85CB0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5ACDE-60B5-2FF8-8B3C-759AB076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EAA3D-102F-2B0A-91A8-517DD3DB2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9378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B7194-666F-1056-F87F-D36056994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1DBB8-082E-2B1F-CF6D-3507D5D20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4E794-2C82-C4EB-8ABC-8D6652B05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490FF-50A6-CA47-BB84-181219E6E196}" type="datetimeFigureOut">
              <a:rPr lang="en-MX" smtClean="0"/>
              <a:t>04/07/24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54776-1B2E-2B22-54D7-3BC881330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ECB8C-9317-CD68-548D-E8B51D5F3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3A0E2-F277-7241-A74E-7DFB78F5010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7530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87.rest.ensembl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est.ensembl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rest.ensembl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raining.ensembl.org/events/" TargetMode="External"/><Relationship Id="rId2" Type="http://schemas.openxmlformats.org/officeDocument/2006/relationships/hyperlink" Target="https://github.com/cogent3/SMBE2024Workshop/tree/main/EnsEMBL_REST_API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helpdesk@ensembl.or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horturl.at/SsPDw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s://shorturl.at/zR6I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hyperlink" Target="https://www.ensembl.org/" TargetMode="External"/><Relationship Id="rId7" Type="http://schemas.openxmlformats.org/officeDocument/2006/relationships/hyperlink" Target="https://covid-19.ensembl.org/index.html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rch37.ensembl.org/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rapid.ensembl.org/index.html" TargetMode="Externa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hyperlink" Target="https://ensemblgenomes.org/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FA2B-CF8D-8B59-897A-74D7E9DFC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Introduction to Ensembl REST and EnsemblLite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C0ACC-C6D5-D63E-B0A3-D425F1480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8654"/>
            <a:ext cx="9144000" cy="1655762"/>
          </a:xfrm>
        </p:spPr>
        <p:txBody>
          <a:bodyPr>
            <a:normAutofit/>
          </a:bodyPr>
          <a:lstStyle/>
          <a:p>
            <a:r>
              <a:rPr lang="en-MX" dirty="0">
                <a:latin typeface="+mj-lt"/>
              </a:rPr>
              <a:t>Daniela Robles, LIIGH-UNAM, Mexico</a:t>
            </a:r>
          </a:p>
          <a:p>
            <a:r>
              <a:rPr lang="en-MX" dirty="0">
                <a:latin typeface="+mj-lt"/>
              </a:rPr>
              <a:t>Gavin Huttley, ANU, Australia</a:t>
            </a:r>
          </a:p>
          <a:p>
            <a:r>
              <a:rPr lang="en-MX" dirty="0">
                <a:latin typeface="+mj-lt"/>
              </a:rPr>
              <a:t>Stefano Giorgetti, EnsEMBL, UK</a:t>
            </a:r>
          </a:p>
        </p:txBody>
      </p:sp>
    </p:spTree>
    <p:extLst>
      <p:ext uri="{BB962C8B-B14F-4D97-AF65-F5344CB8AC3E}">
        <p14:creationId xmlns:p14="http://schemas.microsoft.com/office/powerpoint/2010/main" val="334983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REST archives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Google Shape;34;p4">
            <a:extLst>
              <a:ext uri="{FF2B5EF4-FFF2-40B4-BE49-F238E27FC236}">
                <a16:creationId xmlns:a16="http://schemas.microsoft.com/office/drawing/2014/main" id="{58E999C5-8C92-53F7-6CEF-1F58D64C73BD}"/>
              </a:ext>
            </a:extLst>
          </p:cNvPr>
          <p:cNvSpPr txBox="1">
            <a:spLocks/>
          </p:cNvSpPr>
          <p:nvPr/>
        </p:nvSpPr>
        <p:spPr>
          <a:xfrm>
            <a:off x="735724" y="1328550"/>
            <a:ext cx="10618076" cy="4200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ts val="22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latin typeface="+mj-lt"/>
              <a:ea typeface="Arial"/>
              <a:cs typeface="Euphemia UCAS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r>
              <a:rPr lang="en-GB" sz="2400" dirty="0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The </a:t>
            </a:r>
            <a:r>
              <a:rPr lang="en-GB" sz="2400" dirty="0" err="1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Ensembl</a:t>
            </a:r>
            <a:r>
              <a:rPr lang="en-GB" sz="2400" dirty="0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 project provides archive services for up to five years, to match the </a:t>
            </a:r>
            <a:r>
              <a:rPr lang="en-GB" sz="2400" dirty="0" err="1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Ensembl</a:t>
            </a:r>
            <a:r>
              <a:rPr lang="en-GB" sz="2400" dirty="0">
                <a:solidFill>
                  <a:srgbClr val="000000"/>
                </a:solidFill>
                <a:latin typeface="+mj-lt"/>
                <a:ea typeface="Arial"/>
                <a:cs typeface="Euphemia UCAS"/>
                <a:sym typeface="Arial"/>
              </a:rPr>
              <a:t> website archives.</a:t>
            </a: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GB" sz="2400" dirty="0">
              <a:solidFill>
                <a:srgbClr val="000000"/>
              </a:solidFill>
              <a:latin typeface="+mj-lt"/>
              <a:ea typeface="Arial"/>
              <a:cs typeface="Euphemia UCAS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GB" sz="2400" dirty="0">
              <a:solidFill>
                <a:srgbClr val="000000"/>
              </a:solidFill>
              <a:latin typeface="+mj-lt"/>
              <a:ea typeface="Arial"/>
              <a:cs typeface="Euphemia UCAS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r>
              <a:rPr lang="en-GB" sz="2400" dirty="0">
                <a:solidFill>
                  <a:schemeClr val="accent1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  <a:hlinkClick r:id="rId3"/>
              </a:rPr>
              <a:t>http://e97.rest.ensembl.org</a:t>
            </a:r>
            <a:endParaRPr lang="en-GB" sz="2400" dirty="0">
              <a:solidFill>
                <a:schemeClr val="accent1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None/>
            </a:pPr>
            <a:endParaRPr lang="en-GB" sz="2400" dirty="0">
              <a:solidFill>
                <a:schemeClr val="accent1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485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CA5622-172A-B347-9698-9B9971245C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-7057"/>
          <a:stretch/>
        </p:blipFill>
        <p:spPr>
          <a:xfrm>
            <a:off x="22138" y="1906701"/>
            <a:ext cx="6040073" cy="319474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FEB58B-1C40-A746-83F5-0ABF75389B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62211" y="1906701"/>
            <a:ext cx="6112719" cy="29853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996A9A-07CF-1EF7-DDDF-53A056EE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How Ensembl is organised - Schemas</a:t>
            </a:r>
          </a:p>
        </p:txBody>
      </p:sp>
    </p:spTree>
    <p:extLst>
      <p:ext uri="{BB962C8B-B14F-4D97-AF65-F5344CB8AC3E}">
        <p14:creationId xmlns:p14="http://schemas.microsoft.com/office/powerpoint/2010/main" val="3805047799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;p4">
            <a:extLst>
              <a:ext uri="{FF2B5EF4-FFF2-40B4-BE49-F238E27FC236}">
                <a16:creationId xmlns:a16="http://schemas.microsoft.com/office/drawing/2014/main" id="{430F3B90-9F2E-D54D-ADB7-B237CA6D7CC2}"/>
              </a:ext>
            </a:extLst>
          </p:cNvPr>
          <p:cNvSpPr txBox="1">
            <a:spLocks/>
          </p:cNvSpPr>
          <p:nvPr/>
        </p:nvSpPr>
        <p:spPr>
          <a:xfrm>
            <a:off x="754380" y="1688909"/>
            <a:ext cx="10927079" cy="4609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These model biological entities, </a:t>
            </a:r>
            <a:r>
              <a:rPr lang="en-GB" sz="2400" i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e.g</a:t>
            </a: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., genes, transcripts, exons, etc.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A data object represents a piece of data that is (or can be) stored in the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3C258-60A1-1A43-9C37-D3A2469E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12" y="5606692"/>
            <a:ext cx="3171039" cy="1024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E9DDF7-166C-2C45-B9E1-C7364005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358" y="5790914"/>
            <a:ext cx="2717930" cy="84059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1DFF620-FD16-5340-8C73-AC9B1908598E}"/>
              </a:ext>
            </a:extLst>
          </p:cNvPr>
          <p:cNvSpPr/>
          <p:nvPr/>
        </p:nvSpPr>
        <p:spPr>
          <a:xfrm>
            <a:off x="4304242" y="4106816"/>
            <a:ext cx="1359017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CEDE5-65A7-0949-8D65-12E30C0033A0}"/>
              </a:ext>
            </a:extLst>
          </p:cNvPr>
          <p:cNvSpPr txBox="1"/>
          <p:nvPr/>
        </p:nvSpPr>
        <p:spPr>
          <a:xfrm>
            <a:off x="4443413" y="4134362"/>
            <a:ext cx="896399" cy="458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Gene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DD25AD-3A5F-2845-B137-C5BD988603FA}"/>
              </a:ext>
            </a:extLst>
          </p:cNvPr>
          <p:cNvSpPr/>
          <p:nvPr/>
        </p:nvSpPr>
        <p:spPr>
          <a:xfrm>
            <a:off x="2267156" y="4683278"/>
            <a:ext cx="1359017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DDF27-A9B2-8644-9107-B9CB0B88D6D9}"/>
              </a:ext>
            </a:extLst>
          </p:cNvPr>
          <p:cNvSpPr txBox="1"/>
          <p:nvPr/>
        </p:nvSpPr>
        <p:spPr>
          <a:xfrm>
            <a:off x="2421655" y="4710824"/>
            <a:ext cx="846707" cy="458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Exon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A494FD-7CAB-7144-9C90-147141D49FC4}"/>
              </a:ext>
            </a:extLst>
          </p:cNvPr>
          <p:cNvSpPr/>
          <p:nvPr/>
        </p:nvSpPr>
        <p:spPr>
          <a:xfrm>
            <a:off x="6096000" y="4853802"/>
            <a:ext cx="1728095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6311F-9DDA-8C4E-8A2F-6A72E83827E2}"/>
              </a:ext>
            </a:extLst>
          </p:cNvPr>
          <p:cNvSpPr txBox="1"/>
          <p:nvPr/>
        </p:nvSpPr>
        <p:spPr>
          <a:xfrm>
            <a:off x="6096001" y="4881346"/>
            <a:ext cx="1867261" cy="458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Transcript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883092-B351-014C-AAC7-E19996D7B55A}"/>
              </a:ext>
            </a:extLst>
          </p:cNvPr>
          <p:cNvSpPr/>
          <p:nvPr/>
        </p:nvSpPr>
        <p:spPr>
          <a:xfrm>
            <a:off x="8543878" y="4079271"/>
            <a:ext cx="1359017" cy="604007"/>
          </a:xfrm>
          <a:prstGeom prst="roundRect">
            <a:avLst/>
          </a:prstGeom>
          <a:solidFill>
            <a:srgbClr val="FCBB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3567" dirty="0">
              <a:highlight>
                <a:srgbClr val="00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1FBFC-D992-964D-A7CA-47A2F46B5719}"/>
              </a:ext>
            </a:extLst>
          </p:cNvPr>
          <p:cNvSpPr txBox="1"/>
          <p:nvPr/>
        </p:nvSpPr>
        <p:spPr>
          <a:xfrm>
            <a:off x="8698377" y="4106817"/>
            <a:ext cx="846707" cy="458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378" dirty="0">
                <a:latin typeface="Euphemia UCAS" panose="020B0503040102020104" pitchFamily="34" charset="-79"/>
                <a:cs typeface="Euphemia UCAS" panose="020B0503040102020104" pitchFamily="34" charset="-79"/>
              </a:rPr>
              <a:t>Exon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E2938F5-51FB-6D68-C2AB-25716483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Data objects</a:t>
            </a:r>
          </a:p>
        </p:txBody>
      </p:sp>
    </p:spTree>
    <p:extLst>
      <p:ext uri="{BB962C8B-B14F-4D97-AF65-F5344CB8AC3E}">
        <p14:creationId xmlns:p14="http://schemas.microsoft.com/office/powerpoint/2010/main" val="1846874909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7" name="Picture 6" descr="A diagram of a gene sequence&#10;&#10;Description automatically generated">
            <a:extLst>
              <a:ext uri="{FF2B5EF4-FFF2-40B4-BE49-F238E27FC236}">
                <a16:creationId xmlns:a16="http://schemas.microsoft.com/office/drawing/2014/main" id="{F238D4D6-42EB-3FDD-6CBF-DB9F59D4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092271"/>
            <a:ext cx="6376773" cy="4890457"/>
          </a:xfrm>
          <a:prstGeom prst="rect">
            <a:avLst/>
          </a:prstGeom>
        </p:spPr>
      </p:pic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data model</a:t>
            </a:r>
          </a:p>
        </p:txBody>
      </p:sp>
    </p:spTree>
    <p:extLst>
      <p:ext uri="{BB962C8B-B14F-4D97-AF65-F5344CB8AC3E}">
        <p14:creationId xmlns:p14="http://schemas.microsoft.com/office/powerpoint/2010/main" val="74404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data model</a:t>
            </a:r>
          </a:p>
        </p:txBody>
      </p:sp>
      <p:pic>
        <p:nvPicPr>
          <p:cNvPr id="3" name="Picture 2" descr="A red rectangles with a white background&#10;&#10;Description automatically generated">
            <a:extLst>
              <a:ext uri="{FF2B5EF4-FFF2-40B4-BE49-F238E27FC236}">
                <a16:creationId xmlns:a16="http://schemas.microsoft.com/office/drawing/2014/main" id="{BD4A6CD1-AD47-7C44-C27B-8187991D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29" y="4057899"/>
            <a:ext cx="6142509" cy="183759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846660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Primary feature types are Genes, Transcripts, and Exons 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A Gene is a set of alternatively spliced Transcripts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A Transcript is a set of Exons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394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data model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Translations are not Features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Peptides are not stored in the database, they are computed on the fly using Transcript objects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Not all transcripts have a translation (e.g., ncRNAs)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pic>
        <p:nvPicPr>
          <p:cNvPr id="7" name="Picture 6" descr="A diagram of a translation&#10;&#10;Description automatically generated">
            <a:extLst>
              <a:ext uri="{FF2B5EF4-FFF2-40B4-BE49-F238E27FC236}">
                <a16:creationId xmlns:a16="http://schemas.microsoft.com/office/drawing/2014/main" id="{478E3C29-487A-307C-932B-39444B86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447" y="3510020"/>
            <a:ext cx="5802870" cy="2239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6FB8A-451C-62D1-D3FF-C29317763281}"/>
              </a:ext>
            </a:extLst>
          </p:cNvPr>
          <p:cNvSpPr/>
          <p:nvPr/>
        </p:nvSpPr>
        <p:spPr>
          <a:xfrm>
            <a:off x="2725271" y="3392191"/>
            <a:ext cx="950258" cy="516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444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Features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Features have a defined location on the genome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Start and end are always plotted on the forward strand. Start &lt; end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Genes and exons are examples of Features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56FB8A-451C-62D1-D3FF-C29317763281}"/>
              </a:ext>
            </a:extLst>
          </p:cNvPr>
          <p:cNvSpPr/>
          <p:nvPr/>
        </p:nvSpPr>
        <p:spPr>
          <a:xfrm>
            <a:off x="2725271" y="3392191"/>
            <a:ext cx="950258" cy="516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3" name="Picture 2" descr="A diagram of a gene palliative care&#10;&#10;Description automatically generated">
            <a:extLst>
              <a:ext uri="{FF2B5EF4-FFF2-40B4-BE49-F238E27FC236}">
                <a16:creationId xmlns:a16="http://schemas.microsoft.com/office/drawing/2014/main" id="{D3F339BD-7349-2517-B4B7-D5A9BC53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829" y="3395720"/>
            <a:ext cx="7772400" cy="22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08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What is a REST API?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n-MX" sz="2400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e</a:t>
            </a:r>
            <a:r>
              <a:rPr lang="en-MX" sz="2400" dirty="0">
                <a:latin typeface="+mj-lt"/>
              </a:rPr>
              <a:t>presentational State Transfer. It describes how one system can communicate state with another.</a:t>
            </a:r>
          </a:p>
          <a:p>
            <a:pPr marL="0" indent="0"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n-MX" sz="2400" dirty="0">
                <a:latin typeface="+mj-lt"/>
              </a:rPr>
              <a:t>Typically over HTTP(s), providing a machine readable, language agnostic method to access remote data or services.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52F0FB-42EA-DB13-8F13-4E9A453D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787" y="3623267"/>
            <a:ext cx="7518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8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REST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5934559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3200" dirty="0" err="1">
                <a:latin typeface="+mj-lt"/>
              </a:rPr>
              <a:t>Language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agnostic</a:t>
            </a:r>
            <a:r>
              <a:rPr lang="es-ES" sz="3200" dirty="0">
                <a:latin typeface="+mj-lt"/>
              </a:rPr>
              <a:t> Access </a:t>
            </a:r>
            <a:r>
              <a:rPr lang="es-ES" sz="3200" dirty="0" err="1">
                <a:latin typeface="+mj-lt"/>
              </a:rPr>
              <a:t>to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Ensembl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datasets</a:t>
            </a:r>
            <a:endParaRPr lang="es-ES" sz="32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32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3200" dirty="0" err="1">
                <a:latin typeface="+mj-lt"/>
              </a:rPr>
              <a:t>Only</a:t>
            </a:r>
            <a:r>
              <a:rPr lang="es-ES" sz="3200" dirty="0">
                <a:latin typeface="+mj-lt"/>
              </a:rPr>
              <a:t> a </a:t>
            </a:r>
            <a:r>
              <a:rPr lang="es-ES" sz="3200" dirty="0" err="1">
                <a:latin typeface="+mj-lt"/>
              </a:rPr>
              <a:t>fraction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of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the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functionality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of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the</a:t>
            </a:r>
            <a:r>
              <a:rPr lang="es-ES" sz="3200" dirty="0">
                <a:latin typeface="+mj-lt"/>
              </a:rPr>
              <a:t> Perl API </a:t>
            </a:r>
            <a:r>
              <a:rPr lang="es-ES" sz="3200" dirty="0" err="1">
                <a:latin typeface="+mj-lt"/>
              </a:rPr>
              <a:t>is</a:t>
            </a:r>
            <a:r>
              <a:rPr lang="es-ES" sz="3200" dirty="0">
                <a:latin typeface="+mj-lt"/>
              </a:rPr>
              <a:t> </a:t>
            </a:r>
            <a:r>
              <a:rPr lang="es-ES" sz="3200" dirty="0" err="1">
                <a:latin typeface="+mj-lt"/>
              </a:rPr>
              <a:t>exposed</a:t>
            </a:r>
            <a:endParaRPr lang="es-ES" sz="32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3200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sz="3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http://rest.ensembl.org</a:t>
            </a:r>
            <a:endParaRPr lang="es-E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n-MX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8D264E-F9FD-AC1D-4EAC-DEC1D015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820" y="555685"/>
            <a:ext cx="5569301" cy="429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0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What is an endpoint?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1127652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 err="1">
                <a:latin typeface="+mj-lt"/>
              </a:rPr>
              <a:t>An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is</a:t>
            </a:r>
            <a:r>
              <a:rPr lang="es-ES" sz="2400" dirty="0">
                <a:latin typeface="+mj-lt"/>
              </a:rPr>
              <a:t> a particular output </a:t>
            </a:r>
            <a:r>
              <a:rPr lang="es-ES" sz="2400" dirty="0" err="1">
                <a:latin typeface="+mj-lt"/>
              </a:rPr>
              <a:t>that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you</a:t>
            </a:r>
            <a:r>
              <a:rPr lang="es-ES" sz="2400" dirty="0">
                <a:latin typeface="+mj-lt"/>
              </a:rPr>
              <a:t> can </a:t>
            </a:r>
            <a:r>
              <a:rPr lang="es-ES" sz="2400" dirty="0" err="1">
                <a:latin typeface="+mj-lt"/>
              </a:rPr>
              <a:t>get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given</a:t>
            </a:r>
            <a:r>
              <a:rPr lang="es-ES" sz="2400" dirty="0">
                <a:latin typeface="+mj-lt"/>
              </a:rPr>
              <a:t> a particular input.</a:t>
            </a: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 err="1">
                <a:latin typeface="+mj-lt"/>
              </a:rPr>
              <a:t>It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is</a:t>
            </a:r>
            <a:r>
              <a:rPr lang="es-ES" sz="2400" dirty="0">
                <a:latin typeface="+mj-lt"/>
              </a:rPr>
              <a:t> a </a:t>
            </a:r>
            <a:r>
              <a:rPr lang="es-ES" sz="2400" dirty="0" err="1">
                <a:latin typeface="+mj-lt"/>
              </a:rPr>
              <a:t>function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that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interacts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with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Ensembl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database</a:t>
            </a:r>
            <a:r>
              <a:rPr lang="es-ES" sz="2400" dirty="0">
                <a:latin typeface="+mj-lt"/>
              </a:rPr>
              <a:t>.</a:t>
            </a:r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52F0FB-42EA-DB13-8F13-4E9A453D0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289" y="3260220"/>
            <a:ext cx="7518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1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5B54-230D-1D6B-3FF3-C3C5F85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Overview of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3FB8-6B6F-9B19-E20D-B76F03E67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960"/>
            <a:ext cx="10515600" cy="4764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X" sz="2000" dirty="0">
                <a:latin typeface="+mj-lt"/>
              </a:rPr>
              <a:t>11am-11:15am		Quick introductions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11:15-11:50am		EnsEMBL REST introduction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11:50am-12pm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12-12:50pm		EnsEMBL REST exercises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12:50-1pm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1-1:50pm		EnsEMBL REST exercises 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1:50-2pm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2-2:15pm		EnsemblLite: motivation and introduction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2:15-2:50pm		Demonstration of EnsemblLite capabilities and Cogent3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2:50-3pm		Break</a:t>
            </a:r>
          </a:p>
          <a:p>
            <a:pPr marL="0" indent="0">
              <a:buNone/>
            </a:pPr>
            <a:r>
              <a:rPr lang="en-MX" sz="2000" dirty="0">
                <a:latin typeface="+mj-lt"/>
              </a:rPr>
              <a:t>3-4pm			Hacking of EnsemblLite code</a:t>
            </a:r>
          </a:p>
          <a:p>
            <a:endParaRPr lang="en-MX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35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Endpoint documentation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972669"/>
            <a:ext cx="10515600" cy="46026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>
                <a:latin typeface="+mj-lt"/>
              </a:rPr>
              <a:t>Full </a:t>
            </a:r>
            <a:r>
              <a:rPr lang="es-ES" sz="2400" dirty="0" err="1">
                <a:latin typeface="+mj-lt"/>
              </a:rPr>
              <a:t>documentation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of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all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found</a:t>
            </a:r>
            <a:r>
              <a:rPr lang="es-ES" sz="2400" dirty="0">
                <a:latin typeface="+mj-lt"/>
              </a:rPr>
              <a:t> at:</a:t>
            </a: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 marL="0" indent="0" algn="ctr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http://rest.ensembl.org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 marL="0" indent="0">
              <a:buNone/>
            </a:pP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documentation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lists</a:t>
            </a:r>
            <a:r>
              <a:rPr lang="es-ES" sz="2400" dirty="0">
                <a:latin typeface="+mj-lt"/>
              </a:rPr>
              <a:t>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All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grouped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by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function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required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parameters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for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each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Optional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parameters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Example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code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for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using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the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endpoints</a:t>
            </a:r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96122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Functional groupings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662703"/>
            <a:ext cx="10515600" cy="5149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Archive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Comparative </a:t>
            </a:r>
            <a:r>
              <a:rPr lang="es-ES" sz="2400" dirty="0" err="1">
                <a:latin typeface="+mj-lt"/>
              </a:rPr>
              <a:t>genomics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Cross </a:t>
            </a:r>
            <a:r>
              <a:rPr lang="es-ES" sz="2400" dirty="0" err="1">
                <a:latin typeface="+mj-lt"/>
              </a:rPr>
              <a:t>references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Information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Lookup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Mapping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Ontology</a:t>
            </a:r>
            <a:r>
              <a:rPr lang="es-ES" sz="2400" dirty="0">
                <a:latin typeface="+mj-lt"/>
              </a:rPr>
              <a:t> and </a:t>
            </a:r>
            <a:r>
              <a:rPr lang="es-ES" sz="2400" dirty="0" err="1">
                <a:latin typeface="+mj-lt"/>
              </a:rPr>
              <a:t>Taxonomy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Sequence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variation</a:t>
            </a: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2400" dirty="0">
                <a:latin typeface="+mj-lt"/>
              </a:rPr>
              <a:t> …</a:t>
            </a:r>
            <a:endParaRPr lang="en-MX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DBC7E6C-BB35-A6C7-10A8-14CF51131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518" y="1457549"/>
            <a:ext cx="5569301" cy="429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Archive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662703"/>
            <a:ext cx="10515600" cy="5149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Fetch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latest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versions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archive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IDs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5CDE12-E48C-ED02-91EA-43899EE5D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1" y="2415457"/>
            <a:ext cx="12068015" cy="17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70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Comparative genomics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38200" y="662703"/>
            <a:ext cx="10515600" cy="51491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Gene </a:t>
            </a:r>
            <a:r>
              <a:rPr lang="es-ES" dirty="0" err="1">
                <a:latin typeface="+mj-lt"/>
              </a:rPr>
              <a:t>trees</a:t>
            </a:r>
            <a:r>
              <a:rPr lang="es-ES" dirty="0">
                <a:latin typeface="+mj-lt"/>
              </a:rPr>
              <a:t>, homologues, and </a:t>
            </a:r>
            <a:r>
              <a:rPr lang="es-ES" dirty="0" err="1">
                <a:latin typeface="+mj-lt"/>
              </a:rPr>
              <a:t>alignments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9A2C086-D07F-4711-96A7-E85A2A16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0642"/>
            <a:ext cx="10306373" cy="47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07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Cross references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Look up </a:t>
            </a:r>
            <a:r>
              <a:rPr lang="es-ES" dirty="0" err="1">
                <a:latin typeface="+mj-lt"/>
              </a:rPr>
              <a:t>other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IDs</a:t>
            </a:r>
            <a:r>
              <a:rPr lang="es-ES" dirty="0">
                <a:latin typeface="+mj-lt"/>
              </a:rPr>
              <a:t> in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and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IDs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attached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objects</a:t>
            </a:r>
            <a:r>
              <a:rPr lang="es-ES" dirty="0">
                <a:latin typeface="+mj-lt"/>
              </a:rPr>
              <a:t> 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0405E8-1EA8-A179-A50C-B61127ED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726828"/>
            <a:ext cx="11946858" cy="27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82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Information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current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release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information</a:t>
            </a:r>
            <a:r>
              <a:rPr lang="es-ES" dirty="0">
                <a:latin typeface="+mj-lt"/>
              </a:rPr>
              <a:t> and data </a:t>
            </a:r>
            <a:r>
              <a:rPr lang="es-ES" dirty="0" err="1">
                <a:latin typeface="+mj-lt"/>
              </a:rPr>
              <a:t>available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771B60-78DF-324F-32BB-D73E2F6C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201264"/>
            <a:ext cx="12020550" cy="40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27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Linkage disequilibrium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variants</a:t>
            </a:r>
            <a:r>
              <a:rPr lang="es-ES" dirty="0">
                <a:latin typeface="+mj-lt"/>
              </a:rPr>
              <a:t> in LD </a:t>
            </a:r>
            <a:r>
              <a:rPr lang="es-ES" dirty="0" err="1">
                <a:latin typeface="+mj-lt"/>
              </a:rPr>
              <a:t>across</a:t>
            </a:r>
            <a:r>
              <a:rPr lang="es-ES" dirty="0">
                <a:latin typeface="+mj-lt"/>
              </a:rPr>
              <a:t> a locus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known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926991-433E-02E5-1CF5-971F04A5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1181"/>
            <a:ext cx="12214384" cy="24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36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Lookup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objects</a:t>
            </a:r>
            <a:r>
              <a:rPr lang="es-ES" dirty="0">
                <a:latin typeface="+mj-lt"/>
              </a:rPr>
              <a:t> in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database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white box&#10;&#10;Description automatically generated">
            <a:extLst>
              <a:ext uri="{FF2B5EF4-FFF2-40B4-BE49-F238E27FC236}">
                <a16:creationId xmlns:a16="http://schemas.microsoft.com/office/drawing/2014/main" id="{E1AB32C0-2B59-6C7A-357A-29F2D12F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66886"/>
            <a:ext cx="12148191" cy="27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Mapping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Map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between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coordinates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white box&#10;&#10;Description automatically generated">
            <a:extLst>
              <a:ext uri="{FF2B5EF4-FFF2-40B4-BE49-F238E27FC236}">
                <a16:creationId xmlns:a16="http://schemas.microsoft.com/office/drawing/2014/main" id="{E1AB32C0-2B59-6C7A-357A-29F2D12F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66886"/>
            <a:ext cx="12148191" cy="27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8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Ontologies and Taxonomy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s-ES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Map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hierarchical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relationships</a:t>
            </a:r>
            <a:endParaRPr lang="en-MX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1BFE68-8C4A-AB4D-CEAE-8577CDCC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4269"/>
            <a:ext cx="12192000" cy="43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AA0C3-7248-A90B-15B5-E5076386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6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Quick introductions!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2D416F-9140-4D97-B67A-CBF37765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660"/>
            <a:ext cx="10515600" cy="4602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X" sz="2400" dirty="0">
                <a:latin typeface="+mj-lt"/>
              </a:rPr>
              <a:t>In about 30 seconds, please tell us:</a:t>
            </a:r>
          </a:p>
          <a:p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Your name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Where you work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What you’re interested in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dirty="0">
                <a:latin typeface="+mj-lt"/>
              </a:rPr>
              <a:t> What you expect from this mini-course</a:t>
            </a:r>
          </a:p>
          <a:p>
            <a:endParaRPr lang="en-MX" sz="2400" dirty="0">
              <a:latin typeface="+mj-lt"/>
            </a:endParaRPr>
          </a:p>
          <a:p>
            <a:pPr marL="0" indent="0">
              <a:buNone/>
            </a:pPr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4190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Overlap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662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MX" dirty="0">
              <a:latin typeface="+mj-lt"/>
            </a:endParaRPr>
          </a:p>
          <a:p>
            <a:pPr marL="0" indent="0"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features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that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overlaps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regions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features</a:t>
            </a:r>
            <a:r>
              <a:rPr lang="es-ES" dirty="0">
                <a:latin typeface="+mj-lt"/>
              </a:rPr>
              <a:t>, </a:t>
            </a:r>
            <a:r>
              <a:rPr lang="es-ES" dirty="0" err="1">
                <a:latin typeface="+mj-lt"/>
              </a:rPr>
              <a:t>e.g</a:t>
            </a:r>
            <a:r>
              <a:rPr lang="es-ES" dirty="0">
                <a:latin typeface="+mj-lt"/>
              </a:rPr>
              <a:t>.,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Genes in a región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 err="1">
                <a:latin typeface="+mj-lt"/>
              </a:rPr>
              <a:t>Variants</a:t>
            </a:r>
            <a:r>
              <a:rPr lang="es-ES" dirty="0">
                <a:latin typeface="+mj-lt"/>
              </a:rPr>
              <a:t> in a gene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protein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 err="1">
                <a:latin typeface="+mj-lt"/>
              </a:rPr>
              <a:t>Domains</a:t>
            </a:r>
            <a:r>
              <a:rPr lang="es-ES" dirty="0">
                <a:latin typeface="+mj-lt"/>
              </a:rPr>
              <a:t> in a </a:t>
            </a:r>
            <a:r>
              <a:rPr lang="es-ES" dirty="0" err="1">
                <a:latin typeface="+mj-lt"/>
              </a:rPr>
              <a:t>protein</a:t>
            </a:r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EE1BE-1AEC-EB57-F4B6-F58FA5F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4003450"/>
            <a:ext cx="12078353" cy="24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62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Phenotype associations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genes/</a:t>
            </a:r>
            <a:r>
              <a:rPr lang="es-ES" dirty="0" err="1">
                <a:latin typeface="+mj-lt"/>
              </a:rPr>
              <a:t>variants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linked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phenotypes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phenotypes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linked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genes</a:t>
            </a:r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F68FB8-8211-43E4-A611-322A2515C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" y="3015844"/>
            <a:ext cx="12041813" cy="26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5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Regulation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details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microarrays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Find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details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epigenomes</a:t>
            </a:r>
            <a:r>
              <a:rPr lang="es-ES" dirty="0">
                <a:latin typeface="+mj-lt"/>
              </a:rPr>
              <a:t> and </a:t>
            </a:r>
            <a:r>
              <a:rPr lang="es-ES" dirty="0" err="1">
                <a:latin typeface="+mj-lt"/>
              </a:rPr>
              <a:t>regulatory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features</a:t>
            </a:r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CA7985-ED6E-E4B5-F871-935CD758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812073"/>
            <a:ext cx="12039600" cy="38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4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Sequences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Fetch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nucleotide</a:t>
            </a:r>
            <a:r>
              <a:rPr lang="es-ES" dirty="0">
                <a:latin typeface="+mj-lt"/>
              </a:rPr>
              <a:t> and amino </a:t>
            </a:r>
            <a:r>
              <a:rPr lang="es-ES" dirty="0" err="1">
                <a:latin typeface="+mj-lt"/>
              </a:rPr>
              <a:t>acid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sequences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EF8C83-FD5B-9ECE-9CC0-E643A57A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523284"/>
            <a:ext cx="11896599" cy="27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0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Transcript haplotypes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haplotypes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real </a:t>
            </a:r>
            <a:r>
              <a:rPr lang="es-ES" dirty="0" err="1">
                <a:latin typeface="+mj-lt"/>
              </a:rPr>
              <a:t>individuals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E48923-7E30-42C7-94C5-D337B9E3A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0507"/>
            <a:ext cx="12117824" cy="15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87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VEP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consequences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on</a:t>
            </a:r>
            <a:r>
              <a:rPr lang="es-ES" dirty="0">
                <a:latin typeface="+mj-lt"/>
              </a:rPr>
              <a:t> genes and </a:t>
            </a:r>
            <a:r>
              <a:rPr lang="es-ES" dirty="0" err="1">
                <a:latin typeface="+mj-lt"/>
              </a:rPr>
              <a:t>transcripts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8A7564-B380-9FBC-FF14-0ADF3C14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4" y="2578816"/>
            <a:ext cx="11868573" cy="330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55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Variation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D213C7-F107-FC84-08B5-9A59E2F39FEB}"/>
              </a:ext>
            </a:extLst>
          </p:cNvPr>
          <p:cNvSpPr txBox="1">
            <a:spLocks/>
          </p:cNvSpPr>
          <p:nvPr/>
        </p:nvSpPr>
        <p:spPr>
          <a:xfrm>
            <a:off x="819150" y="10437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Get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information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about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variants</a:t>
            </a:r>
            <a:endParaRPr lang="en-MX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AD8FCB-BB82-93AF-7A92-D4089E6C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2299819"/>
            <a:ext cx="12001243" cy="41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85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Endpoint Documentation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3481C-BCBC-3473-FD84-B28CFD65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56" y="1362861"/>
            <a:ext cx="9366250" cy="54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71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Sample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672272C-46C5-4A8C-AFD3-C3912EB52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381497"/>
            <a:ext cx="8337550" cy="551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7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Making a REST call in the browser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easiest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way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make</a:t>
            </a:r>
            <a:r>
              <a:rPr lang="es-ES" dirty="0">
                <a:latin typeface="+mj-lt"/>
              </a:rPr>
              <a:t> REST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put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URLs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browser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This</a:t>
            </a:r>
            <a:r>
              <a:rPr lang="es-ES" dirty="0">
                <a:latin typeface="+mj-lt"/>
              </a:rPr>
              <a:t> can be </a:t>
            </a:r>
            <a:r>
              <a:rPr lang="es-ES" dirty="0" err="1">
                <a:latin typeface="+mj-lt"/>
              </a:rPr>
              <a:t>used</a:t>
            </a:r>
            <a:r>
              <a:rPr lang="es-ES" dirty="0">
                <a:latin typeface="+mj-lt"/>
              </a:rPr>
              <a:t> as a </a:t>
            </a:r>
            <a:r>
              <a:rPr lang="es-ES" dirty="0" err="1">
                <a:latin typeface="+mj-lt"/>
              </a:rPr>
              <a:t>quick</a:t>
            </a:r>
            <a:r>
              <a:rPr lang="es-ES" dirty="0">
                <a:latin typeface="+mj-lt"/>
              </a:rPr>
              <a:t> look-up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This</a:t>
            </a:r>
            <a:r>
              <a:rPr lang="es-ES" dirty="0">
                <a:latin typeface="+mj-lt"/>
              </a:rPr>
              <a:t> can </a:t>
            </a:r>
            <a:r>
              <a:rPr lang="es-ES" dirty="0" err="1">
                <a:latin typeface="+mj-lt"/>
              </a:rPr>
              <a:t>help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test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URLs</a:t>
            </a:r>
            <a:r>
              <a:rPr lang="es-ES" dirty="0">
                <a:latin typeface="+mj-lt"/>
              </a:rPr>
              <a:t> in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scripts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see</a:t>
            </a:r>
            <a:r>
              <a:rPr lang="es-ES" dirty="0">
                <a:latin typeface="+mj-lt"/>
              </a:rPr>
              <a:t>: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If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they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work</a:t>
            </a:r>
            <a:endParaRPr lang="es-ES" sz="2800" dirty="0">
              <a:latin typeface="+mj-lt"/>
            </a:endParaRP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If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you’ve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included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the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correct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parameters</a:t>
            </a:r>
            <a:endParaRPr lang="es-ES" sz="2800" dirty="0">
              <a:latin typeface="+mj-lt"/>
            </a:endParaRPr>
          </a:p>
          <a:p>
            <a:pPr lvl="1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What</a:t>
            </a:r>
            <a:r>
              <a:rPr lang="es-ES" sz="2800" dirty="0">
                <a:latin typeface="+mj-lt"/>
              </a:rPr>
              <a:t> </a:t>
            </a:r>
            <a:r>
              <a:rPr lang="es-ES" sz="2800" dirty="0" err="1">
                <a:latin typeface="+mj-lt"/>
              </a:rPr>
              <a:t>the</a:t>
            </a:r>
            <a:r>
              <a:rPr lang="es-ES" sz="2800" dirty="0">
                <a:latin typeface="+mj-lt"/>
              </a:rPr>
              <a:t> output looks </a:t>
            </a:r>
            <a:r>
              <a:rPr lang="es-ES" sz="2800" dirty="0" err="1">
                <a:latin typeface="+mj-lt"/>
              </a:rPr>
              <a:t>like</a:t>
            </a:r>
            <a:endParaRPr lang="en-MX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047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BE65-5652-5A3F-0E1C-93391730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7" y="365125"/>
            <a:ext cx="11371385" cy="1897429"/>
          </a:xfrm>
        </p:spPr>
        <p:txBody>
          <a:bodyPr>
            <a:normAutofit/>
          </a:bodyPr>
          <a:lstStyle/>
          <a:p>
            <a:pPr algn="ctr"/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REST introduction:</a:t>
            </a:r>
            <a:b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</a:br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Accessing genome data programatically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097F-7948-73BC-0875-3E543627E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369" y="1863574"/>
            <a:ext cx="10515600" cy="4351338"/>
          </a:xfrm>
        </p:spPr>
        <p:txBody>
          <a:bodyPr/>
          <a:lstStyle/>
          <a:p>
            <a:endParaRPr lang="en-MX" dirty="0">
              <a:latin typeface="+mj-lt"/>
            </a:endParaRPr>
          </a:p>
          <a:p>
            <a:endParaRPr lang="en-MX" dirty="0">
              <a:latin typeface="+mj-lt"/>
            </a:endParaRPr>
          </a:p>
          <a:p>
            <a:pPr marL="0" indent="0" algn="ctr">
              <a:buNone/>
            </a:pPr>
            <a:endParaRPr lang="en-MX" dirty="0">
              <a:latin typeface="+mj-lt"/>
            </a:endParaRPr>
          </a:p>
          <a:p>
            <a:pPr marL="0" indent="0" algn="ctr">
              <a:buNone/>
            </a:pPr>
            <a:r>
              <a:rPr lang="en-MX" dirty="0">
                <a:latin typeface="+mj-lt"/>
              </a:rPr>
              <a:t>Carla Daniela Robles-Espinoza, Ph.D.</a:t>
            </a:r>
          </a:p>
          <a:p>
            <a:pPr marL="0" indent="0" algn="ctr">
              <a:buNone/>
            </a:pPr>
            <a:r>
              <a:rPr lang="en-MX" dirty="0">
                <a:latin typeface="+mj-lt"/>
              </a:rPr>
              <a:t>Associate Professor, LIIGH-UNAM, Mexico</a:t>
            </a:r>
          </a:p>
          <a:p>
            <a:pPr marL="0" indent="0" algn="ctr">
              <a:buNone/>
            </a:pPr>
            <a:endParaRPr lang="en-MX" dirty="0">
              <a:latin typeface="+mj-lt"/>
            </a:endParaRPr>
          </a:p>
          <a:p>
            <a:pPr marL="0" indent="0" algn="ctr">
              <a:buNone/>
            </a:pPr>
            <a:r>
              <a:rPr lang="en-MX" dirty="0">
                <a:latin typeface="+mj-lt"/>
              </a:rPr>
              <a:t>Based on slides from the Ensembl Project</a:t>
            </a:r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7364C5AE-58A4-7764-D33C-DAE23DC22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5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Pinging the 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>
                <a:latin typeface="+mj-lt"/>
              </a:rPr>
              <a:t>Ping </a:t>
            </a:r>
            <a:r>
              <a:rPr lang="es-ES" dirty="0" err="1">
                <a:latin typeface="+mj-lt"/>
              </a:rPr>
              <a:t>confirms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that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have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connection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database</a:t>
            </a: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rest.ensembl.org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ping?content-type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s-E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0108F703-CF06-B5B7-4840-A67CEB32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5" y="4396006"/>
            <a:ext cx="11499149" cy="151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83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Requesting a gene by 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954206"/>
            <a:ext cx="1068705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rest.ensembl.org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lookup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/id/ENSG00000157764?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content-type=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s-E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s-ES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AE2AD6-D935-FD06-E85D-B8FD3AF4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325376"/>
            <a:ext cx="9867900" cy="452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3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Status Codes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51007-6700-5BA6-E368-B93EC019AEE9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server uses HTTP status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codes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to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signal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request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outcome</a:t>
            </a: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http://rest.ensembl.org/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thisdoesntexist</a:t>
            </a:r>
            <a:endParaRPr lang="es-E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CA9E6-4ED0-A05D-0792-CE3C8AEE1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3510020"/>
            <a:ext cx="7772400" cy="1935211"/>
          </a:xfrm>
          <a:prstGeom prst="rect">
            <a:avLst/>
          </a:prstGeom>
        </p:spPr>
      </p:pic>
      <p:pic>
        <p:nvPicPr>
          <p:cNvPr id="10" name="Picture 9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C0C41CC5-59EE-9A36-6A8B-20C4F5243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81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Status Codes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5" name="Picture 4" descr="A screenshot of a message&#10;&#10;Description automatically generated">
            <a:extLst>
              <a:ext uri="{FF2B5EF4-FFF2-40B4-BE49-F238E27FC236}">
                <a16:creationId xmlns:a16="http://schemas.microsoft.com/office/drawing/2014/main" id="{0DC40DA9-9DE7-191B-F5B7-F431C9681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06" y="1522479"/>
            <a:ext cx="9404350" cy="52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23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Status Codes (cont.)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6D17DCCC-F9ED-61AF-C099-32B4EC20C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606" y="1549507"/>
            <a:ext cx="9226550" cy="51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1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Scripting around REST API calls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19150" y="134850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>
                <a:latin typeface="+mj-lt"/>
              </a:rPr>
              <a:t>Scripting </a:t>
            </a:r>
            <a:r>
              <a:rPr lang="es-ES" dirty="0" err="1">
                <a:latin typeface="+mj-lt"/>
              </a:rPr>
              <a:t>around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allows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: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Extract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specific</a:t>
            </a:r>
            <a:r>
              <a:rPr lang="es-ES" dirty="0">
                <a:latin typeface="+mj-lt"/>
              </a:rPr>
              <a:t> bits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data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REST </a:t>
            </a:r>
            <a:r>
              <a:rPr lang="es-ES" dirty="0" err="1">
                <a:latin typeface="+mj-lt"/>
              </a:rPr>
              <a:t>call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Output in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preferred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format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Link </a:t>
            </a:r>
            <a:r>
              <a:rPr lang="es-ES" dirty="0" err="1">
                <a:latin typeface="+mj-lt"/>
              </a:rPr>
              <a:t>together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for</a:t>
            </a:r>
            <a:r>
              <a:rPr lang="es-ES" dirty="0">
                <a:latin typeface="+mj-lt"/>
              </a:rPr>
              <a:t> more </a:t>
            </a:r>
            <a:r>
              <a:rPr lang="es-ES" dirty="0" err="1">
                <a:latin typeface="+mj-lt"/>
              </a:rPr>
              <a:t>complicated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queries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Integrate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queries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into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larger</a:t>
            </a:r>
            <a:r>
              <a:rPr lang="es-ES" dirty="0">
                <a:latin typeface="+mj-lt"/>
              </a:rPr>
              <a:t> pipeline</a:t>
            </a: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48E0E7A0-1E53-A275-905C-729CA3EE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98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Language agnostic access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0A6761-19FF-781B-7D72-A04F72A7F678}"/>
              </a:ext>
            </a:extLst>
          </p:cNvPr>
          <p:cNvSpPr txBox="1">
            <a:spLocks/>
          </p:cNvSpPr>
          <p:nvPr/>
        </p:nvSpPr>
        <p:spPr>
          <a:xfrm>
            <a:off x="838200" y="1998663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REST </a:t>
            </a:r>
            <a:r>
              <a:rPr lang="es-ES" dirty="0" err="1">
                <a:latin typeface="+mj-lt"/>
              </a:rPr>
              <a:t>APIs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designed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be </a:t>
            </a:r>
            <a:r>
              <a:rPr lang="es-ES" dirty="0" err="1">
                <a:latin typeface="+mj-lt"/>
              </a:rPr>
              <a:t>accessed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using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programming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language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Calls</a:t>
            </a:r>
            <a:r>
              <a:rPr lang="es-ES" dirty="0">
                <a:latin typeface="+mj-lt"/>
              </a:rPr>
              <a:t> can be </a:t>
            </a:r>
            <a:r>
              <a:rPr lang="es-ES" dirty="0" err="1">
                <a:latin typeface="+mj-lt"/>
              </a:rPr>
              <a:t>made</a:t>
            </a:r>
            <a:r>
              <a:rPr lang="es-ES" dirty="0">
                <a:latin typeface="+mj-lt"/>
              </a:rPr>
              <a:t> and </a:t>
            </a:r>
            <a:r>
              <a:rPr lang="es-ES" dirty="0" err="1">
                <a:latin typeface="+mj-lt"/>
              </a:rPr>
              <a:t>decoded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within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any</a:t>
            </a:r>
            <a:r>
              <a:rPr lang="es-ES" dirty="0">
                <a:latin typeface="+mj-lt"/>
              </a:rPr>
              <a:t> script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project</a:t>
            </a:r>
            <a:r>
              <a:rPr lang="es-ES" dirty="0">
                <a:latin typeface="+mj-lt"/>
              </a:rPr>
              <a:t> has </a:t>
            </a:r>
            <a:r>
              <a:rPr lang="es-ES" dirty="0" err="1">
                <a:latin typeface="+mj-lt"/>
              </a:rPr>
              <a:t>examples</a:t>
            </a:r>
            <a:r>
              <a:rPr lang="es-ES" dirty="0">
                <a:latin typeface="+mj-lt"/>
              </a:rPr>
              <a:t> in Python, Perl and R</a:t>
            </a: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48E0E7A0-1E53-A275-905C-729CA3EE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7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HTTP Methods – GET vs POST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0C786BC-9C1A-2804-1601-F4CC16DFB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830" y="1397644"/>
            <a:ext cx="9149769" cy="540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45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Rate limiting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699081" y="1062657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Requests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rate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limited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to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prevent</a:t>
            </a:r>
            <a:r>
              <a:rPr lang="es-ES" dirty="0">
                <a:latin typeface="+mj-lt"/>
              </a:rPr>
              <a:t> a single </a:t>
            </a:r>
            <a:r>
              <a:rPr lang="es-ES" dirty="0" err="1">
                <a:latin typeface="+mj-lt"/>
              </a:rPr>
              <a:t>user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monopolising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resources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Limits</a:t>
            </a:r>
            <a:r>
              <a:rPr lang="es-ES" dirty="0">
                <a:latin typeface="+mj-lt"/>
              </a:rPr>
              <a:t> are per IP </a:t>
            </a:r>
            <a:r>
              <a:rPr lang="es-ES" dirty="0" err="1">
                <a:latin typeface="+mj-lt"/>
              </a:rPr>
              <a:t>address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allowed</a:t>
            </a:r>
            <a:r>
              <a:rPr lang="es-ES" dirty="0">
                <a:latin typeface="+mj-lt"/>
              </a:rPr>
              <a:t> 55,000 </a:t>
            </a:r>
            <a:r>
              <a:rPr lang="es-ES" dirty="0" err="1">
                <a:latin typeface="+mj-lt"/>
              </a:rPr>
              <a:t>requests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over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hour</a:t>
            </a:r>
            <a:r>
              <a:rPr lang="es-ES" dirty="0">
                <a:latin typeface="+mj-lt"/>
              </a:rPr>
              <a:t> (3,600 </a:t>
            </a:r>
            <a:r>
              <a:rPr lang="es-ES" dirty="0" err="1">
                <a:latin typeface="+mj-lt"/>
              </a:rPr>
              <a:t>seconds</a:t>
            </a:r>
            <a:r>
              <a:rPr lang="es-ES" dirty="0">
                <a:latin typeface="+mj-lt"/>
              </a:rPr>
              <a:t> – </a:t>
            </a:r>
            <a:r>
              <a:rPr lang="es-ES" dirty="0" err="1">
                <a:latin typeface="+mj-lt"/>
              </a:rPr>
              <a:t>an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average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of</a:t>
            </a:r>
            <a:r>
              <a:rPr lang="es-ES" dirty="0">
                <a:latin typeface="+mj-lt"/>
              </a:rPr>
              <a:t> 15 </a:t>
            </a:r>
            <a:r>
              <a:rPr lang="es-ES" dirty="0" err="1">
                <a:latin typeface="+mj-lt"/>
              </a:rPr>
              <a:t>requests</a:t>
            </a:r>
            <a:r>
              <a:rPr lang="es-ES" dirty="0">
                <a:latin typeface="+mj-lt"/>
              </a:rPr>
              <a:t> per </a:t>
            </a:r>
            <a:r>
              <a:rPr lang="es-ES" dirty="0" err="1">
                <a:latin typeface="+mj-lt"/>
              </a:rPr>
              <a:t>second</a:t>
            </a:r>
            <a:r>
              <a:rPr lang="es-ES" dirty="0">
                <a:latin typeface="+mj-lt"/>
              </a:rPr>
              <a:t>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0A5869-3FEF-4A2D-8206-48747E66C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10020"/>
            <a:ext cx="5886450" cy="29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07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Want more? Full REST API training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699081" y="1055255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On-demand</a:t>
            </a:r>
            <a:r>
              <a:rPr lang="es-ES" dirty="0">
                <a:latin typeface="+mj-lt"/>
              </a:rPr>
              <a:t> training – </a:t>
            </a:r>
            <a:r>
              <a:rPr lang="es-ES" dirty="0" err="1">
                <a:latin typeface="+mj-lt"/>
              </a:rPr>
              <a:t>Learn</a:t>
            </a:r>
            <a:r>
              <a:rPr lang="es-ES" dirty="0">
                <a:latin typeface="+mj-lt"/>
              </a:rPr>
              <a:t> online in </a:t>
            </a:r>
            <a:r>
              <a:rPr lang="es-ES" dirty="0" err="1">
                <a:latin typeface="+mj-lt"/>
              </a:rPr>
              <a:t>your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own</a:t>
            </a:r>
            <a:r>
              <a:rPr lang="es-ES" dirty="0">
                <a:latin typeface="+mj-lt"/>
              </a:rPr>
              <a:t> time</a:t>
            </a: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https://www.ebi.ac.uk/training/online/courses/</a:t>
            </a: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ensembl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-api/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Live </a:t>
            </a:r>
            <a:r>
              <a:rPr lang="es-ES" dirty="0" err="1">
                <a:latin typeface="+mj-lt"/>
              </a:rPr>
              <a:t>courses</a:t>
            </a:r>
            <a:r>
              <a:rPr lang="es-ES" dirty="0">
                <a:latin typeface="+mj-lt"/>
              </a:rPr>
              <a:t>: </a:t>
            </a:r>
            <a:r>
              <a:rPr lang="es-ES" dirty="0" err="1">
                <a:latin typeface="+mj-lt"/>
              </a:rPr>
              <a:t>Work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with</a:t>
            </a:r>
            <a:r>
              <a:rPr lang="es-ES" dirty="0">
                <a:latin typeface="+mj-lt"/>
              </a:rPr>
              <a:t> a </a:t>
            </a:r>
            <a:r>
              <a:rPr lang="es-ES" dirty="0" err="1">
                <a:latin typeface="+mj-lt"/>
              </a:rPr>
              <a:t>trainer</a:t>
            </a:r>
            <a:r>
              <a:rPr lang="es-ES" dirty="0">
                <a:latin typeface="+mj-lt"/>
              </a:rPr>
              <a:t> (</a:t>
            </a:r>
            <a:r>
              <a:rPr lang="es-ES" dirty="0" err="1">
                <a:latin typeface="+mj-lt"/>
              </a:rPr>
              <a:t>virtually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or</a:t>
            </a:r>
            <a:r>
              <a:rPr lang="es-ES" dirty="0">
                <a:latin typeface="+mj-lt"/>
              </a:rPr>
              <a:t> in-</a:t>
            </a:r>
            <a:r>
              <a:rPr lang="es-ES" dirty="0" err="1">
                <a:latin typeface="+mj-lt"/>
              </a:rPr>
              <a:t>person</a:t>
            </a:r>
            <a:r>
              <a:rPr lang="es-ES" dirty="0">
                <a:latin typeface="+mj-lt"/>
              </a:rPr>
              <a:t>)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</a:rPr>
              <a:t>Trainers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from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Project can </a:t>
            </a:r>
            <a:r>
              <a:rPr lang="es-ES" dirty="0" err="1">
                <a:latin typeface="+mj-lt"/>
              </a:rPr>
              <a:t>teach</a:t>
            </a:r>
            <a:r>
              <a:rPr lang="es-ES" dirty="0">
                <a:latin typeface="+mj-lt"/>
              </a:rPr>
              <a:t> at </a:t>
            </a:r>
            <a:r>
              <a:rPr lang="es-ES" dirty="0" err="1">
                <a:latin typeface="+mj-lt"/>
              </a:rPr>
              <a:t>any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institute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for</a:t>
            </a:r>
            <a:r>
              <a:rPr lang="es-ES" dirty="0">
                <a:latin typeface="+mj-lt"/>
              </a:rPr>
              <a:t> free  (plus </a:t>
            </a:r>
            <a:r>
              <a:rPr lang="es-ES" dirty="0" err="1">
                <a:latin typeface="+mj-lt"/>
              </a:rPr>
              <a:t>trainers</a:t>
            </a:r>
            <a:r>
              <a:rPr lang="es-ES" dirty="0">
                <a:latin typeface="+mj-lt"/>
              </a:rPr>
              <a:t>’ expenses in </a:t>
            </a:r>
            <a:r>
              <a:rPr lang="es-ES" dirty="0" err="1">
                <a:latin typeface="+mj-lt"/>
              </a:rPr>
              <a:t>high-income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countries</a:t>
            </a:r>
            <a:r>
              <a:rPr lang="es-ES" dirty="0">
                <a:latin typeface="+mj-lt"/>
              </a:rPr>
              <a:t>)</a:t>
            </a:r>
          </a:p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>
                <a:latin typeface="+mj-lt"/>
              </a:rPr>
              <a:t>Email: </a:t>
            </a:r>
            <a:r>
              <a:rPr lang="es-ES" dirty="0" err="1">
                <a:latin typeface="+mj-lt"/>
              </a:rPr>
              <a:t>helpdesk@ensembl.org</a:t>
            </a:r>
            <a:endParaRPr lang="es-ES" dirty="0">
              <a:latin typeface="+mj-lt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dirty="0" err="1">
                <a:latin typeface="+mj-lt"/>
              </a:rPr>
              <a:t>Training.ensembl.org</a:t>
            </a:r>
            <a:r>
              <a:rPr lang="es-ES" dirty="0">
                <a:latin typeface="+mj-lt"/>
              </a:rPr>
              <a:t>/hosting</a:t>
            </a:r>
          </a:p>
        </p:txBody>
      </p:sp>
    </p:spTree>
    <p:extLst>
      <p:ext uri="{BB962C8B-B14F-4D97-AF65-F5344CB8AC3E}">
        <p14:creationId xmlns:p14="http://schemas.microsoft.com/office/powerpoint/2010/main" val="21987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8F0742D-EF2B-62A0-9DE8-9ED1E9E2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MX" dirty="0">
                <a:latin typeface="Euphemia UCAS" panose="020B0503040102020104" pitchFamily="34" charset="-79"/>
                <a:cs typeface="Euphemia UCAS" panose="020B0503040102020104" pitchFamily="34" charset="-79"/>
              </a:rPr>
              <a:t>Course materials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9DF2E1-AA13-BB6B-12EC-8521035F9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6497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b="1" dirty="0">
                <a:latin typeface="+mj-lt"/>
              </a:rPr>
              <a:t> This course</a:t>
            </a:r>
            <a:r>
              <a:rPr lang="en-MX" sz="2400" dirty="0">
                <a:latin typeface="+mj-lt"/>
              </a:rPr>
              <a:t>: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Ø"/>
            </a:pPr>
            <a:endParaRPr lang="en-MX" sz="2000" dirty="0">
              <a:latin typeface="+mj-lt"/>
              <a:cs typeface="Courier New" panose="02070309020205020404" pitchFamily="49" charset="0"/>
              <a:hlinkClick r:id="rId2"/>
            </a:endParaRPr>
          </a:p>
          <a:p>
            <a:pPr marL="457200" lvl="1" indent="0">
              <a:buClr>
                <a:schemeClr val="accent1"/>
              </a:buClr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https://github.com/cogent3/SMBE2024Workshop/tree/main/EnsEMBL_REST_API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n-MX" sz="24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MX" sz="2400" b="1" dirty="0">
                <a:latin typeface="+mj-lt"/>
              </a:rPr>
              <a:t> EnsEMBL Project</a:t>
            </a:r>
            <a:r>
              <a:rPr lang="en-MX" sz="2400" dirty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MX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MX" sz="18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http://training.ensembl.org/events/</a:t>
            </a:r>
            <a:endParaRPr lang="en-MX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MX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MX" sz="2400" dirty="0">
                <a:latin typeface="+mj-lt"/>
              </a:rPr>
              <a:t>	 Slides</a:t>
            </a:r>
          </a:p>
          <a:p>
            <a:pPr lvl="2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MX" sz="2400" dirty="0">
                <a:latin typeface="+mj-lt"/>
              </a:rPr>
              <a:t>	 Jupyter notebooks</a:t>
            </a:r>
          </a:p>
          <a:p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  <a:p>
            <a:endParaRPr lang="en-MX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5172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Getting help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699081" y="1055255"/>
            <a:ext cx="10515600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outreach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team</a:t>
            </a:r>
            <a:r>
              <a:rPr lang="es-ES" dirty="0">
                <a:latin typeface="+mj-lt"/>
              </a:rPr>
              <a:t>: </a:t>
            </a:r>
            <a:r>
              <a:rPr lang="es-ES" dirty="0">
                <a:latin typeface="+mj-lt"/>
                <a:hlinkClick r:id="rId3"/>
              </a:rPr>
              <a:t>helpdesk@ensembl.org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Developer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mailing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list</a:t>
            </a:r>
            <a:r>
              <a:rPr lang="es-ES" dirty="0">
                <a:latin typeface="+mj-lt"/>
              </a:rPr>
              <a:t>: </a:t>
            </a:r>
            <a:r>
              <a:rPr lang="es-ES" dirty="0" err="1">
                <a:latin typeface="+mj-lt"/>
              </a:rPr>
              <a:t>dev@ensembl.org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REST API </a:t>
            </a:r>
            <a:r>
              <a:rPr lang="es-ES" dirty="0" err="1">
                <a:latin typeface="+mj-lt"/>
              </a:rPr>
              <a:t>release</a:t>
            </a:r>
            <a:r>
              <a:rPr lang="es-ES" dirty="0">
                <a:latin typeface="+mj-lt"/>
              </a:rPr>
              <a:t> notes: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Ensembl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ensembl-rest</a:t>
            </a:r>
            <a:r>
              <a:rPr lang="es-E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/wiki/Change-log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20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Follow Ensembl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7" name="Picture 6" descr="A close up of a website&#10;&#10;Description automatically generated">
            <a:extLst>
              <a:ext uri="{FF2B5EF4-FFF2-40B4-BE49-F238E27FC236}">
                <a16:creationId xmlns:a16="http://schemas.microsoft.com/office/drawing/2014/main" id="{11B34267-6158-3B91-DEE8-A1073AD9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73" y="1245182"/>
            <a:ext cx="9811053" cy="53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87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Funders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3" name="Picture 2" descr="A group of logos and symbols&#10;&#10;Description automatically generated">
            <a:extLst>
              <a:ext uri="{FF2B5EF4-FFF2-40B4-BE49-F238E27FC236}">
                <a16:creationId xmlns:a16="http://schemas.microsoft.com/office/drawing/2014/main" id="{7DC2315E-B028-C11A-2952-D368CE58F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91" y="1082359"/>
            <a:ext cx="9652579" cy="57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89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Training materials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1182579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training </a:t>
            </a:r>
            <a:r>
              <a:rPr lang="es-ES" dirty="0" err="1">
                <a:latin typeface="+mj-lt"/>
              </a:rPr>
              <a:t>materials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protected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by</a:t>
            </a:r>
            <a:r>
              <a:rPr lang="es-ES" dirty="0">
                <a:latin typeface="+mj-lt"/>
              </a:rPr>
              <a:t> a CC BY </a:t>
            </a:r>
            <a:r>
              <a:rPr lang="es-ES" dirty="0" err="1">
                <a:latin typeface="+mj-lt"/>
              </a:rPr>
              <a:t>license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wish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to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re-use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materials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credit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creation</a:t>
            </a:r>
            <a:endParaRPr lang="es-ES" dirty="0">
              <a:latin typeface="+mj-lt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work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cite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papers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www.ensembl.org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publications.html</a:t>
            </a:r>
            <a:endParaRPr lang="es-E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92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Training materials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1182579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Ensembl</a:t>
            </a:r>
            <a:r>
              <a:rPr lang="es-ES" dirty="0">
                <a:latin typeface="+mj-lt"/>
              </a:rPr>
              <a:t> training </a:t>
            </a:r>
            <a:r>
              <a:rPr lang="es-ES" dirty="0" err="1">
                <a:latin typeface="+mj-lt"/>
              </a:rPr>
              <a:t>materials</a:t>
            </a:r>
            <a:r>
              <a:rPr lang="es-ES" dirty="0">
                <a:latin typeface="+mj-lt"/>
              </a:rPr>
              <a:t> are </a:t>
            </a:r>
            <a:r>
              <a:rPr lang="es-ES" dirty="0" err="1">
                <a:latin typeface="+mj-lt"/>
              </a:rPr>
              <a:t>protected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by</a:t>
            </a:r>
            <a:r>
              <a:rPr lang="es-ES" dirty="0">
                <a:latin typeface="+mj-lt"/>
              </a:rPr>
              <a:t> a CC BY </a:t>
            </a:r>
            <a:r>
              <a:rPr lang="es-ES" dirty="0" err="1">
                <a:latin typeface="+mj-lt"/>
              </a:rPr>
              <a:t>license</a:t>
            </a:r>
            <a:endParaRPr lang="es-ES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wish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to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re-use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materials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credit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creation</a:t>
            </a:r>
            <a:endParaRPr lang="es-ES" dirty="0">
              <a:latin typeface="+mj-lt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If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use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Ensembl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work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please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cite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their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dirty="0" err="1">
                <a:latin typeface="+mj-lt"/>
                <a:cs typeface="Courier New" panose="02070309020205020404" pitchFamily="49" charset="0"/>
              </a:rPr>
              <a:t>papers</a:t>
            </a:r>
            <a:r>
              <a:rPr lang="es-ES" dirty="0">
                <a:latin typeface="+mj-lt"/>
                <a:cs typeface="Courier New" panose="02070309020205020404" pitchFamily="49" charset="0"/>
              </a:rPr>
              <a:t>: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  <a:cs typeface="Courier New" panose="02070309020205020404" pitchFamily="49" charset="0"/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www.ensembl.org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publications.html</a:t>
            </a:r>
            <a:endParaRPr lang="es-ES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DF7824-FFD8-3C1F-40F9-3BA041F495F9}"/>
              </a:ext>
            </a:extLst>
          </p:cNvPr>
          <p:cNvSpPr/>
          <p:nvPr/>
        </p:nvSpPr>
        <p:spPr>
          <a:xfrm rot="1622160">
            <a:off x="7719810" y="1056203"/>
            <a:ext cx="4082471" cy="20764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sz="3200" dirty="0">
                <a:solidFill>
                  <a:schemeClr val="accent2">
                    <a:lumMod val="50000"/>
                  </a:schemeClr>
                </a:solidFill>
                <a:latin typeface="Euphemia UCAS" panose="020B0503040102020104" pitchFamily="34" charset="-79"/>
                <a:cs typeface="Euphemia UCAS" panose="020B0503040102020104" pitchFamily="34" charset="-79"/>
              </a:rPr>
              <a:t>These slides were mostly created by the Ensembl team!</a:t>
            </a:r>
          </a:p>
        </p:txBody>
      </p:sp>
    </p:spTree>
    <p:extLst>
      <p:ext uri="{BB962C8B-B14F-4D97-AF65-F5344CB8AC3E}">
        <p14:creationId xmlns:p14="http://schemas.microsoft.com/office/powerpoint/2010/main" val="2318365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Training materials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1182579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sz="40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</a:rPr>
              <a:t> Gavin and Stefano – </a:t>
            </a:r>
            <a:r>
              <a:rPr lang="es-ES" sz="4000" dirty="0" err="1">
                <a:latin typeface="+mj-lt"/>
              </a:rPr>
              <a:t>thanks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for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joining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this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effort</a:t>
            </a:r>
            <a:r>
              <a:rPr lang="es-ES" sz="4000" dirty="0">
                <a:latin typeface="+mj-lt"/>
              </a:rPr>
              <a:t>! 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Ensembl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team</a:t>
            </a:r>
            <a:endParaRPr lang="es-ES" sz="40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  <a:cs typeface="Courier New" panose="02070309020205020404" pitchFamily="49" charset="0"/>
              </a:rPr>
              <a:t> SMBE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organisers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–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thanks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space</a:t>
            </a:r>
            <a:endParaRPr lang="es-ES" sz="4000" dirty="0">
              <a:latin typeface="+mj-lt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You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guys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–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thanks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for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4000" dirty="0" err="1">
                <a:latin typeface="+mj-lt"/>
                <a:cs typeface="Courier New" panose="02070309020205020404" pitchFamily="49" charset="0"/>
              </a:rPr>
              <a:t>attention</a:t>
            </a:r>
            <a:r>
              <a:rPr lang="es-ES" sz="4000" dirty="0">
                <a:latin typeface="+mj-lt"/>
                <a:cs typeface="Courier New" panose="02070309020205020404" pitchFamily="49" charset="0"/>
              </a:rPr>
              <a:t>!</a:t>
            </a:r>
            <a:endParaRPr lang="es-E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4000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46" y="5062311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572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21" y="102632"/>
            <a:ext cx="113538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Time for exercises!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62913-2349-3D7F-3A3A-69EAF8E7E3FF}"/>
              </a:ext>
            </a:extLst>
          </p:cNvPr>
          <p:cNvSpPr/>
          <p:nvPr/>
        </p:nvSpPr>
        <p:spPr>
          <a:xfrm>
            <a:off x="2904565" y="3510020"/>
            <a:ext cx="591670" cy="3985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8143-B96B-6373-6260-3A03B7E2B2D6}"/>
              </a:ext>
            </a:extLst>
          </p:cNvPr>
          <p:cNvSpPr txBox="1"/>
          <p:nvPr/>
        </p:nvSpPr>
        <p:spPr>
          <a:xfrm>
            <a:off x="5772150" y="57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EDF92E-AD4E-2835-8538-D1FB2145BD9D}"/>
              </a:ext>
            </a:extLst>
          </p:cNvPr>
          <p:cNvSpPr txBox="1">
            <a:spLocks/>
          </p:cNvSpPr>
          <p:nvPr/>
        </p:nvSpPr>
        <p:spPr>
          <a:xfrm>
            <a:off x="559960" y="660900"/>
            <a:ext cx="11073819" cy="2064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s-ES" sz="3600" dirty="0">
              <a:latin typeface="+mj-lt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s-ES" sz="3600" dirty="0">
                <a:latin typeface="+mj-lt"/>
              </a:rPr>
              <a:t> </a:t>
            </a:r>
            <a:r>
              <a:rPr lang="es-ES" sz="3600" dirty="0" err="1">
                <a:latin typeface="+mj-lt"/>
              </a:rPr>
              <a:t>go</a:t>
            </a:r>
            <a:r>
              <a:rPr lang="es-ES" sz="3600" dirty="0">
                <a:latin typeface="+mj-lt"/>
              </a:rPr>
              <a:t> </a:t>
            </a:r>
            <a:r>
              <a:rPr lang="es-ES" sz="3600" dirty="0" err="1">
                <a:latin typeface="+mj-lt"/>
              </a:rPr>
              <a:t>to</a:t>
            </a:r>
            <a:r>
              <a:rPr lang="es-ES" sz="3600" dirty="0">
                <a:latin typeface="+mj-lt"/>
              </a:rPr>
              <a:t> 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>
                <a:latin typeface="+mj-lt"/>
                <a:cs typeface="Courier New" panose="02070309020205020404" pitchFamily="49" charset="0"/>
              </a:rPr>
              <a:t>Python: </a:t>
            </a:r>
            <a:r>
              <a:rPr lang="es-ES" sz="3600" dirty="0">
                <a:latin typeface="+mj-lt"/>
                <a:cs typeface="Courier New" panose="02070309020205020404" pitchFamily="49" charset="0"/>
                <a:hlinkClick r:id="rId3"/>
              </a:rPr>
              <a:t>https://shorturl.at/SsPDw</a:t>
            </a:r>
            <a:endParaRPr lang="es-ES" sz="3600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 err="1">
                <a:latin typeface="+mj-lt"/>
                <a:cs typeface="Courier New" panose="02070309020205020404" pitchFamily="49" charset="0"/>
              </a:rPr>
              <a:t>Or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R: </a:t>
            </a:r>
            <a:r>
              <a:rPr lang="es-ES" sz="3600" dirty="0">
                <a:latin typeface="+mj-lt"/>
                <a:cs typeface="Courier New" panose="02070309020205020404" pitchFamily="49" charset="0"/>
                <a:hlinkClick r:id="rId4"/>
              </a:rPr>
              <a:t>https://shorturl.at/zR6I2</a:t>
            </a:r>
            <a:endParaRPr lang="es-ES" sz="3600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es-ES" sz="3600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 err="1">
                <a:latin typeface="+mj-lt"/>
                <a:cs typeface="Courier New" panose="02070309020205020404" pitchFamily="49" charset="0"/>
              </a:rPr>
              <a:t>Click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on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’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Save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a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copy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in Drive’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s-ES" sz="3600" dirty="0" err="1">
                <a:latin typeface="+mj-lt"/>
                <a:cs typeface="Courier New" panose="02070309020205020404" pitchFamily="49" charset="0"/>
              </a:rPr>
              <a:t>Start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exercises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in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your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 </a:t>
            </a:r>
            <a:r>
              <a:rPr lang="es-ES" sz="3600" dirty="0" err="1">
                <a:latin typeface="+mj-lt"/>
                <a:cs typeface="Courier New" panose="02070309020205020404" pitchFamily="49" charset="0"/>
              </a:rPr>
              <a:t>copy</a:t>
            </a:r>
            <a:r>
              <a:rPr lang="es-ES" sz="3600" dirty="0">
                <a:latin typeface="+mj-lt"/>
                <a:cs typeface="Courier New" panose="02070309020205020404" pitchFamily="49" charset="0"/>
              </a:rPr>
              <a:t>!</a:t>
            </a:r>
            <a:endParaRPr lang="es-E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endParaRPr lang="es-ES" sz="3600" dirty="0">
              <a:latin typeface="+mj-lt"/>
            </a:endParaRPr>
          </a:p>
        </p:txBody>
      </p:sp>
      <p:pic>
        <p:nvPicPr>
          <p:cNvPr id="3" name="Picture 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D89B6070-14A7-6AE7-4F65-2C0B3708E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546" y="5252811"/>
            <a:ext cx="9782908" cy="12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1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;p4">
            <a:extLst>
              <a:ext uri="{FF2B5EF4-FFF2-40B4-BE49-F238E27FC236}">
                <a16:creationId xmlns:a16="http://schemas.microsoft.com/office/drawing/2014/main" id="{BA35517D-474A-2941-9A07-ADFB9B067B41}"/>
              </a:ext>
            </a:extLst>
          </p:cNvPr>
          <p:cNvSpPr txBox="1">
            <a:spLocks/>
          </p:cNvSpPr>
          <p:nvPr/>
        </p:nvSpPr>
        <p:spPr>
          <a:xfrm>
            <a:off x="838200" y="1545796"/>
            <a:ext cx="10618076" cy="4200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r>
              <a:rPr lang="en-GB" sz="1784" dirty="0" err="1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Ensembl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is an </a:t>
            </a: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open source 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genome browser with a large amount of data available to explore and a number of biological annotations: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r>
              <a:rPr lang="en-GB" sz="3171" dirty="0" err="1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www.ensembl.org</a:t>
            </a:r>
            <a:endParaRPr lang="en-GB" sz="3171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200"/>
              <a:buNone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Genomic assemblies: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automated gene annotation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Variation: 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Small and large-scale sequence variation with phenotype associations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Comparative genomics: 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Whole genome alignments, gene trees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endParaRPr lang="en-GB" sz="1784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" pitchFamily="2" charset="2"/>
              <a:buChar char="Ø"/>
            </a:pPr>
            <a:r>
              <a:rPr lang="en-GB" sz="1784" b="1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Regulation:</a:t>
            </a:r>
            <a:r>
              <a:rPr lang="en-GB" sz="1784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Potential promoters and enhancers, DNA regulation</a:t>
            </a:r>
            <a:endParaRPr lang="en-GB" sz="1784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Tx/>
              <a:buChar char="-"/>
            </a:pPr>
            <a:endParaRPr lang="en-GB" sz="1784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Tx/>
              <a:buChar char="-"/>
            </a:pPr>
            <a:endParaRPr lang="en-GB" sz="1784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What is Ensembl?</a:t>
            </a:r>
          </a:p>
        </p:txBody>
      </p:sp>
    </p:spTree>
    <p:extLst>
      <p:ext uri="{BB962C8B-B14F-4D97-AF65-F5344CB8AC3E}">
        <p14:creationId xmlns:p14="http://schemas.microsoft.com/office/powerpoint/2010/main" val="124236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;p4">
            <a:extLst>
              <a:ext uri="{FF2B5EF4-FFF2-40B4-BE49-F238E27FC236}">
                <a16:creationId xmlns:a16="http://schemas.microsoft.com/office/drawing/2014/main" id="{BA35517D-474A-2941-9A07-ADFB9B067B41}"/>
              </a:ext>
            </a:extLst>
          </p:cNvPr>
          <p:cNvSpPr txBox="1">
            <a:spLocks/>
          </p:cNvSpPr>
          <p:nvPr/>
        </p:nvSpPr>
        <p:spPr>
          <a:xfrm>
            <a:off x="735724" y="1328550"/>
            <a:ext cx="10618076" cy="42008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366" tIns="45671" rIns="91366" bIns="4567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ts val="22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Gene builds for &gt;300 species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Gene trees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Regulatory build (ENCODE)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Variation display and VEP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Display of user data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BioMart</a:t>
            </a: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(data export)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Programmatic access via the APIs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r>
              <a:rPr lang="en-GB" sz="2400" dirty="0">
                <a:solidFill>
                  <a:srgbClr val="000000"/>
                </a:solidFill>
                <a:latin typeface="Euphemia UCAS"/>
                <a:ea typeface="Arial"/>
                <a:cs typeface="Euphemia UCAS"/>
                <a:sym typeface="Arial"/>
              </a:rPr>
              <a:t> Completely open source</a:t>
            </a: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  <a:p>
            <a:pPr>
              <a:lnSpc>
                <a:spcPts val="2900"/>
              </a:lnSpc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100000"/>
              <a:buFont typeface="Wingdings" pitchFamily="2" charset="2"/>
              <a:buChar char="Ø"/>
            </a:pPr>
            <a:endParaRPr lang="en-GB" sz="2400" dirty="0">
              <a:solidFill>
                <a:srgbClr val="000000"/>
              </a:solidFill>
              <a:highlight>
                <a:srgbClr val="000000"/>
              </a:highlight>
              <a:latin typeface="Euphemia UCAS"/>
              <a:ea typeface="Arial"/>
              <a:cs typeface="Euphemia UCAS"/>
              <a:sym typeface="Arial"/>
            </a:endParaRPr>
          </a:p>
        </p:txBody>
      </p:sp>
      <p:pic>
        <p:nvPicPr>
          <p:cNvPr id="5" name="Picture 4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3B92E926-7919-F180-59FA-57E3ADCA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6" y="5601803"/>
            <a:ext cx="9782908" cy="12262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Features</a:t>
            </a:r>
          </a:p>
        </p:txBody>
      </p:sp>
      <p:pic>
        <p:nvPicPr>
          <p:cNvPr id="3" name="Picture 2" descr="A collage of different types of data&#10;&#10;Description automatically generated">
            <a:extLst>
              <a:ext uri="{FF2B5EF4-FFF2-40B4-BE49-F238E27FC236}">
                <a16:creationId xmlns:a16="http://schemas.microsoft.com/office/drawing/2014/main" id="{AFC01C1B-F42C-0B1E-E36B-FF8C089C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52" y="480447"/>
            <a:ext cx="4439824" cy="52926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F4C058-25D1-2256-4F3F-1E392480BAE4}"/>
              </a:ext>
            </a:extLst>
          </p:cNvPr>
          <p:cNvSpPr/>
          <p:nvPr/>
        </p:nvSpPr>
        <p:spPr>
          <a:xfrm>
            <a:off x="6881247" y="3126782"/>
            <a:ext cx="294468" cy="530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2653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B53D-CDCF-06EF-2278-E1A9BCF4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uphemia UCAS" panose="020B0503040102020104" pitchFamily="34" charset="-79"/>
                <a:cs typeface="Euphemia UCAS" panose="020B0503040102020104" pitchFamily="34" charset="-79"/>
              </a:rPr>
              <a:t>Ensembl 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D74D6-CC46-A0E4-9C95-D9963AB3D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j-lt"/>
                <a:hlinkClick r:id="rId3"/>
              </a:rPr>
              <a:t>Ensembl</a:t>
            </a:r>
            <a:r>
              <a:rPr lang="en-GB" dirty="0">
                <a:latin typeface="+mj-lt"/>
              </a:rPr>
              <a:t> (vertebrates)</a:t>
            </a:r>
          </a:p>
          <a:p>
            <a:r>
              <a:rPr lang="en-GB" dirty="0">
                <a:latin typeface="+mj-lt"/>
                <a:hlinkClick r:id="rId4"/>
              </a:rPr>
              <a:t>Ensembl Genomes</a:t>
            </a:r>
            <a:r>
              <a:rPr lang="en-GB" dirty="0">
                <a:latin typeface="+mj-lt"/>
              </a:rPr>
              <a:t> (non-</a:t>
            </a:r>
            <a:r>
              <a:rPr lang="en-GB" dirty="0" err="1">
                <a:latin typeface="+mj-lt"/>
              </a:rPr>
              <a:t>vertebates</a:t>
            </a:r>
            <a:r>
              <a:rPr lang="en-GB" dirty="0">
                <a:latin typeface="+mj-lt"/>
              </a:rPr>
              <a:t>)</a:t>
            </a:r>
          </a:p>
          <a:p>
            <a:r>
              <a:rPr lang="en-GB" dirty="0">
                <a:latin typeface="+mj-lt"/>
                <a:hlinkClick r:id="rId5"/>
              </a:rPr>
              <a:t>Ensembl Rapid Release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Portals:</a:t>
            </a:r>
          </a:p>
          <a:p>
            <a:pPr lvl="1"/>
            <a:r>
              <a:rPr lang="en-GB" dirty="0">
                <a:latin typeface="+mj-lt"/>
                <a:hlinkClick r:id="rId6"/>
              </a:rPr>
              <a:t>Ensembl GRCh37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  <a:hlinkClick r:id="rId7"/>
              </a:rPr>
              <a:t>Ensembl COVID-19</a:t>
            </a:r>
            <a:endParaRPr lang="en-GB" dirty="0">
              <a:latin typeface="+mj-lt"/>
            </a:endParaRPr>
          </a:p>
        </p:txBody>
      </p:sp>
      <p:grpSp>
        <p:nvGrpSpPr>
          <p:cNvPr id="4" name="Google Shape;1289;p106">
            <a:extLst>
              <a:ext uri="{FF2B5EF4-FFF2-40B4-BE49-F238E27FC236}">
                <a16:creationId xmlns:a16="http://schemas.microsoft.com/office/drawing/2014/main" id="{D468F0D0-548D-EB04-F05E-6F299BE1A777}"/>
              </a:ext>
            </a:extLst>
          </p:cNvPr>
          <p:cNvGrpSpPr/>
          <p:nvPr/>
        </p:nvGrpSpPr>
        <p:grpSpPr>
          <a:xfrm>
            <a:off x="6281263" y="365125"/>
            <a:ext cx="5194191" cy="5651456"/>
            <a:chOff x="984838" y="1046525"/>
            <a:chExt cx="4741879" cy="4934381"/>
          </a:xfrm>
        </p:grpSpPr>
        <p:pic>
          <p:nvPicPr>
            <p:cNvPr id="5" name="Google Shape;1290;p106">
              <a:extLst>
                <a:ext uri="{FF2B5EF4-FFF2-40B4-BE49-F238E27FC236}">
                  <a16:creationId xmlns:a16="http://schemas.microsoft.com/office/drawing/2014/main" id="{F101A01A-3AFD-D93B-48FD-91C25A6FE9E7}"/>
                </a:ext>
              </a:extLst>
            </p:cNvPr>
            <p:cNvPicPr preferRelativeResize="0"/>
            <p:nvPr/>
          </p:nvPicPr>
          <p:blipFill>
            <a:blip r:embed="rId8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838" y="1323425"/>
              <a:ext cx="2309437" cy="124831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" name="Google Shape;1291;p106">
              <a:extLst>
                <a:ext uri="{FF2B5EF4-FFF2-40B4-BE49-F238E27FC236}">
                  <a16:creationId xmlns:a16="http://schemas.microsoft.com/office/drawing/2014/main" id="{D538C830-5031-5D32-C33B-0E56CF666D98}"/>
                </a:ext>
              </a:extLst>
            </p:cNvPr>
            <p:cNvPicPr preferRelativeResize="0"/>
            <p:nvPr/>
          </p:nvPicPr>
          <p:blipFill>
            <a:blip r:embed="rId9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9523" y="1323427"/>
              <a:ext cx="2309437" cy="124832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" name="Google Shape;1292;p106">
              <a:extLst>
                <a:ext uri="{FF2B5EF4-FFF2-40B4-BE49-F238E27FC236}">
                  <a16:creationId xmlns:a16="http://schemas.microsoft.com/office/drawing/2014/main" id="{65C5A3BD-37D4-EBBB-3CC6-1D65C89A97E2}"/>
                </a:ext>
              </a:extLst>
            </p:cNvPr>
            <p:cNvPicPr preferRelativeResize="0"/>
            <p:nvPr/>
          </p:nvPicPr>
          <p:blipFill>
            <a:blip r:embed="rId10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588" y="3052588"/>
              <a:ext cx="2309437" cy="124831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8" name="Google Shape;1293;p106">
              <a:extLst>
                <a:ext uri="{FF2B5EF4-FFF2-40B4-BE49-F238E27FC236}">
                  <a16:creationId xmlns:a16="http://schemas.microsoft.com/office/drawing/2014/main" id="{B5301ADD-A734-3A54-FED6-5BBC28C66DDF}"/>
                </a:ext>
              </a:extLst>
            </p:cNvPr>
            <p:cNvPicPr preferRelativeResize="0"/>
            <p:nvPr/>
          </p:nvPicPr>
          <p:blipFill>
            <a:blip r:embed="rId11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7273" y="3052593"/>
              <a:ext cx="2309437" cy="124831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" name="Google Shape;1294;p106">
              <a:extLst>
                <a:ext uri="{FF2B5EF4-FFF2-40B4-BE49-F238E27FC236}">
                  <a16:creationId xmlns:a16="http://schemas.microsoft.com/office/drawing/2014/main" id="{3269F6B8-9223-02A9-2AA9-B5F2EE7E1C22}"/>
                </a:ext>
              </a:extLst>
            </p:cNvPr>
            <p:cNvPicPr preferRelativeResize="0"/>
            <p:nvPr/>
          </p:nvPicPr>
          <p:blipFill>
            <a:blip r:embed="rId12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855" y="4732581"/>
              <a:ext cx="2309449" cy="1248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" name="Google Shape;1295;p106">
              <a:extLst>
                <a:ext uri="{FF2B5EF4-FFF2-40B4-BE49-F238E27FC236}">
                  <a16:creationId xmlns:a16="http://schemas.microsoft.com/office/drawing/2014/main" id="{C0A2F878-D9B9-2DEE-795D-7A37697AA827}"/>
                </a:ext>
              </a:extLst>
            </p:cNvPr>
            <p:cNvPicPr preferRelativeResize="0"/>
            <p:nvPr/>
          </p:nvPicPr>
          <p:blipFill>
            <a:blip r:embed="rId1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7290" y="4732555"/>
              <a:ext cx="2309427" cy="124830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1" name="Google Shape;1296;p106">
              <a:extLst>
                <a:ext uri="{FF2B5EF4-FFF2-40B4-BE49-F238E27FC236}">
                  <a16:creationId xmlns:a16="http://schemas.microsoft.com/office/drawing/2014/main" id="{6F0E90F2-63A8-F4AA-5748-60B9E243C598}"/>
                </a:ext>
              </a:extLst>
            </p:cNvPr>
            <p:cNvSpPr txBox="1"/>
            <p:nvPr/>
          </p:nvSpPr>
          <p:spPr>
            <a:xfrm>
              <a:off x="984846" y="1046525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>
                  <a:solidFill>
                    <a:srgbClr val="40735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EnsemblPlants</a:t>
              </a:r>
              <a:endParaRPr sz="1867" b="1" i="1" kern="0">
                <a:solidFill>
                  <a:srgbClr val="40735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" name="Google Shape;1297;p106">
              <a:extLst>
                <a:ext uri="{FF2B5EF4-FFF2-40B4-BE49-F238E27FC236}">
                  <a16:creationId xmlns:a16="http://schemas.microsoft.com/office/drawing/2014/main" id="{188266F4-A3DF-3B01-FEFE-F18F0DEBBEF4}"/>
                </a:ext>
              </a:extLst>
            </p:cNvPr>
            <p:cNvSpPr txBox="1"/>
            <p:nvPr/>
          </p:nvSpPr>
          <p:spPr>
            <a:xfrm>
              <a:off x="3409546" y="1046525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 dirty="0" err="1">
                  <a:solidFill>
                    <a:srgbClr val="1F5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EnsemblMetazoa</a:t>
              </a:r>
              <a:endParaRPr sz="1867" b="1" i="1" kern="0" dirty="0">
                <a:solidFill>
                  <a:srgbClr val="1F536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" name="Google Shape;1298;p106">
              <a:extLst>
                <a:ext uri="{FF2B5EF4-FFF2-40B4-BE49-F238E27FC236}">
                  <a16:creationId xmlns:a16="http://schemas.microsoft.com/office/drawing/2014/main" id="{9CED3F03-D4C9-0CE5-A3EE-04A2F703B8C7}"/>
                </a:ext>
              </a:extLst>
            </p:cNvPr>
            <p:cNvSpPr txBox="1"/>
            <p:nvPr/>
          </p:nvSpPr>
          <p:spPr>
            <a:xfrm>
              <a:off x="984838" y="4455680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>
                  <a:solidFill>
                    <a:srgbClr val="70718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EnsemblBacteria</a:t>
              </a:r>
              <a:endParaRPr sz="1867" b="1" i="1" kern="0">
                <a:solidFill>
                  <a:srgbClr val="70718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" name="Google Shape;1299;p106">
              <a:extLst>
                <a:ext uri="{FF2B5EF4-FFF2-40B4-BE49-F238E27FC236}">
                  <a16:creationId xmlns:a16="http://schemas.microsoft.com/office/drawing/2014/main" id="{C5550FCF-A67E-3871-457C-FFDF9904CB2B}"/>
                </a:ext>
              </a:extLst>
            </p:cNvPr>
            <p:cNvSpPr txBox="1"/>
            <p:nvPr/>
          </p:nvSpPr>
          <p:spPr>
            <a:xfrm>
              <a:off x="992596" y="2775700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>
                  <a:solidFill>
                    <a:srgbClr val="72448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EnsemblProtists</a:t>
              </a:r>
              <a:endParaRPr sz="1867" b="1" i="1" kern="0">
                <a:solidFill>
                  <a:srgbClr val="72448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" name="Google Shape;1300;p106">
              <a:extLst>
                <a:ext uri="{FF2B5EF4-FFF2-40B4-BE49-F238E27FC236}">
                  <a16:creationId xmlns:a16="http://schemas.microsoft.com/office/drawing/2014/main" id="{410988FA-61FD-AE2B-2A43-6AA7A521D357}"/>
                </a:ext>
              </a:extLst>
            </p:cNvPr>
            <p:cNvSpPr txBox="1"/>
            <p:nvPr/>
          </p:nvSpPr>
          <p:spPr>
            <a:xfrm>
              <a:off x="3417296" y="2775700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>
                  <a:solidFill>
                    <a:srgbClr val="735A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EnsemblFungi</a:t>
              </a:r>
              <a:endParaRPr sz="1867" b="1" i="1" kern="0">
                <a:solidFill>
                  <a:srgbClr val="735A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" name="Google Shape;1301;p106">
              <a:extLst>
                <a:ext uri="{FF2B5EF4-FFF2-40B4-BE49-F238E27FC236}">
                  <a16:creationId xmlns:a16="http://schemas.microsoft.com/office/drawing/2014/main" id="{25393F30-3B8B-4D89-BB1D-46462F6AA38F}"/>
                </a:ext>
              </a:extLst>
            </p:cNvPr>
            <p:cNvSpPr txBox="1"/>
            <p:nvPr/>
          </p:nvSpPr>
          <p:spPr>
            <a:xfrm>
              <a:off x="3417273" y="4455680"/>
              <a:ext cx="2309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3933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867" b="1" i="1" kern="0">
                  <a:solidFill>
                    <a:srgbClr val="3178A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EnsemblCOVID-19</a:t>
              </a:r>
              <a:endParaRPr sz="1867" b="1" i="1" kern="0">
                <a:solidFill>
                  <a:srgbClr val="3178A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98F91D-15C9-05FE-7221-7C29FBF4B913}"/>
              </a:ext>
            </a:extLst>
          </p:cNvPr>
          <p:cNvGrpSpPr/>
          <p:nvPr/>
        </p:nvGrpSpPr>
        <p:grpSpPr>
          <a:xfrm>
            <a:off x="4354504" y="2314306"/>
            <a:ext cx="766235" cy="766234"/>
            <a:chOff x="3658781" y="1813722"/>
            <a:chExt cx="574676" cy="5746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A08A42-553D-B8BE-DB59-F49772DD9E5C}"/>
                </a:ext>
              </a:extLst>
            </p:cNvPr>
            <p:cNvSpPr/>
            <p:nvPr/>
          </p:nvSpPr>
          <p:spPr>
            <a:xfrm>
              <a:off x="3665633" y="1907161"/>
              <a:ext cx="560972" cy="430983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467" b="1" kern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/>
                  <a:cs typeface="Arial"/>
                  <a:sym typeface="Arial"/>
                </a:rPr>
                <a:t>REST</a:t>
              </a:r>
            </a:p>
            <a:p>
              <a:pPr algn="ctr" defTabSz="1219170">
                <a:buClr>
                  <a:srgbClr val="000000"/>
                </a:buClr>
              </a:pPr>
              <a:r>
                <a:rPr lang="en-GB" sz="1467" b="1" kern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/>
                  <a:cs typeface="Arial"/>
                  <a:sym typeface="Arial"/>
                </a:rPr>
                <a:t>API</a:t>
              </a:r>
            </a:p>
          </p:txBody>
        </p:sp>
        <p:pic>
          <p:nvPicPr>
            <p:cNvPr id="19" name="Graphic 18" descr="No sign outline">
              <a:extLst>
                <a:ext uri="{FF2B5EF4-FFF2-40B4-BE49-F238E27FC236}">
                  <a16:creationId xmlns:a16="http://schemas.microsoft.com/office/drawing/2014/main" id="{9E5805C9-96B2-90A9-7AD1-B8ED48C97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58781" y="1813722"/>
              <a:ext cx="574676" cy="57467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F6F49A-BE7D-C2EC-B4B2-C535A102383A}"/>
              </a:ext>
            </a:extLst>
          </p:cNvPr>
          <p:cNvGrpSpPr/>
          <p:nvPr/>
        </p:nvGrpSpPr>
        <p:grpSpPr>
          <a:xfrm>
            <a:off x="4346702" y="3844593"/>
            <a:ext cx="766235" cy="766234"/>
            <a:chOff x="3658781" y="1813722"/>
            <a:chExt cx="574676" cy="5746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F73C380-2559-A2F3-36DC-07D678A57AE8}"/>
                </a:ext>
              </a:extLst>
            </p:cNvPr>
            <p:cNvSpPr/>
            <p:nvPr/>
          </p:nvSpPr>
          <p:spPr>
            <a:xfrm>
              <a:off x="3665633" y="1907161"/>
              <a:ext cx="560972" cy="430983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GB" sz="1467" b="1" kern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/>
                  <a:cs typeface="Arial"/>
                  <a:sym typeface="Arial"/>
                </a:rPr>
                <a:t>REST</a:t>
              </a:r>
            </a:p>
            <a:p>
              <a:pPr algn="ctr" defTabSz="1219170">
                <a:buClr>
                  <a:srgbClr val="000000"/>
                </a:buClr>
              </a:pPr>
              <a:r>
                <a:rPr lang="en-GB" sz="1467" b="1" kern="0" dirty="0">
                  <a:ln w="0"/>
                  <a:solidFill>
                    <a:srgbClr val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/>
                  <a:cs typeface="Arial"/>
                  <a:sym typeface="Arial"/>
                </a:rPr>
                <a:t>API</a:t>
              </a:r>
            </a:p>
          </p:txBody>
        </p:sp>
        <p:pic>
          <p:nvPicPr>
            <p:cNvPr id="28" name="Graphic 27" descr="No sign outline">
              <a:extLst>
                <a:ext uri="{FF2B5EF4-FFF2-40B4-BE49-F238E27FC236}">
                  <a16:creationId xmlns:a16="http://schemas.microsoft.com/office/drawing/2014/main" id="{DC5C0897-F28E-95AC-583E-D6F2A5B2F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58781" y="1813722"/>
              <a:ext cx="574676" cy="574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15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oftware cycle&#10;&#10;Description automatically generated">
            <a:extLst>
              <a:ext uri="{FF2B5EF4-FFF2-40B4-BE49-F238E27FC236}">
                <a16:creationId xmlns:a16="http://schemas.microsoft.com/office/drawing/2014/main" id="{40E2D216-C1D8-DF81-AAD0-D34C1F99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29" y="449541"/>
            <a:ext cx="8372196" cy="59864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846C53-AB23-F7B3-30DA-A15C769ED6B4}"/>
              </a:ext>
            </a:extLst>
          </p:cNvPr>
          <p:cNvSpPr/>
          <p:nvPr/>
        </p:nvSpPr>
        <p:spPr>
          <a:xfrm>
            <a:off x="1657629" y="842963"/>
            <a:ext cx="3028671" cy="847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E53FA-0ED0-89A6-C79F-495CAED1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X" sz="44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Release cycle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70F08-AFAE-B1EF-E5F1-04164B106063}"/>
              </a:ext>
            </a:extLst>
          </p:cNvPr>
          <p:cNvSpPr/>
          <p:nvPr/>
        </p:nvSpPr>
        <p:spPr>
          <a:xfrm>
            <a:off x="7505702" y="100013"/>
            <a:ext cx="1895473" cy="159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F8E511-F9B2-2B5B-2CD3-228D3DE038F2}"/>
              </a:ext>
            </a:extLst>
          </p:cNvPr>
          <p:cNvSpPr/>
          <p:nvPr/>
        </p:nvSpPr>
        <p:spPr>
          <a:xfrm>
            <a:off x="7639309" y="243458"/>
            <a:ext cx="1761866" cy="12618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782D6-A90F-008D-B7CB-BD333F86A201}"/>
              </a:ext>
            </a:extLst>
          </p:cNvPr>
          <p:cNvSpPr txBox="1"/>
          <p:nvPr/>
        </p:nvSpPr>
        <p:spPr>
          <a:xfrm>
            <a:off x="7722409" y="243457"/>
            <a:ext cx="162037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X" sz="4800" dirty="0">
                <a:latin typeface="Euphemia UCAS" panose="020B0503040102020104" pitchFamily="34" charset="-79"/>
                <a:cs typeface="Euphemia UCAS" panose="020B0503040102020104" pitchFamily="34" charset="-79"/>
              </a:rPr>
              <a:t>112</a:t>
            </a:r>
          </a:p>
          <a:p>
            <a:pPr algn="ctr"/>
            <a:r>
              <a:rPr lang="en-MX" sz="2800" dirty="0">
                <a:latin typeface="+mj-lt"/>
              </a:rPr>
              <a:t>May 2024</a:t>
            </a:r>
          </a:p>
        </p:txBody>
      </p:sp>
    </p:spTree>
    <p:extLst>
      <p:ext uri="{BB962C8B-B14F-4D97-AF65-F5344CB8AC3E}">
        <p14:creationId xmlns:p14="http://schemas.microsoft.com/office/powerpoint/2010/main" val="2853448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2363</Words>
  <Application>Microsoft Macintosh PowerPoint</Application>
  <PresentationFormat>Widescreen</PresentationFormat>
  <Paragraphs>392</Paragraphs>
  <Slides>56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Euphemia UCAS</vt:lpstr>
      <vt:lpstr>Helvetica Neue</vt:lpstr>
      <vt:lpstr>Wingdings</vt:lpstr>
      <vt:lpstr>Office Theme</vt:lpstr>
      <vt:lpstr>Introduction to Ensembl REST and EnsemblLite</vt:lpstr>
      <vt:lpstr>Overview of the day</vt:lpstr>
      <vt:lpstr>Quick introductions!</vt:lpstr>
      <vt:lpstr>Ensembl REST introduction: Accessing genome data programatically</vt:lpstr>
      <vt:lpstr>Course materials</vt:lpstr>
      <vt:lpstr>What is Ensembl?</vt:lpstr>
      <vt:lpstr>Ensembl Features</vt:lpstr>
      <vt:lpstr>Ensembl sites</vt:lpstr>
      <vt:lpstr>Release cycle</vt:lpstr>
      <vt:lpstr>REST archives</vt:lpstr>
      <vt:lpstr>How Ensembl is organised - Schemas</vt:lpstr>
      <vt:lpstr>Data objects</vt:lpstr>
      <vt:lpstr>Ensembl data model</vt:lpstr>
      <vt:lpstr>Ensembl data model</vt:lpstr>
      <vt:lpstr>Ensembl data model</vt:lpstr>
      <vt:lpstr>Features</vt:lpstr>
      <vt:lpstr>What is a REST API?</vt:lpstr>
      <vt:lpstr>Ensembl REST</vt:lpstr>
      <vt:lpstr>What is an endpoint?</vt:lpstr>
      <vt:lpstr>Endpoint documentation</vt:lpstr>
      <vt:lpstr>Functional groupings</vt:lpstr>
      <vt:lpstr>Archive</vt:lpstr>
      <vt:lpstr>Comparative genomics</vt:lpstr>
      <vt:lpstr>Cross references</vt:lpstr>
      <vt:lpstr>Information</vt:lpstr>
      <vt:lpstr>Linkage disequilibrium</vt:lpstr>
      <vt:lpstr>Lookup</vt:lpstr>
      <vt:lpstr>Mapping</vt:lpstr>
      <vt:lpstr>Ontologies and Taxonomy</vt:lpstr>
      <vt:lpstr>Overlap</vt:lpstr>
      <vt:lpstr>Phenotype associations</vt:lpstr>
      <vt:lpstr>Regulation</vt:lpstr>
      <vt:lpstr>Sequences</vt:lpstr>
      <vt:lpstr>Transcript haplotypes</vt:lpstr>
      <vt:lpstr>VEP</vt:lpstr>
      <vt:lpstr>Variation</vt:lpstr>
      <vt:lpstr>Endpoint Documentation</vt:lpstr>
      <vt:lpstr>Sample code</vt:lpstr>
      <vt:lpstr>Making a REST call in the browser</vt:lpstr>
      <vt:lpstr>Pinging the database</vt:lpstr>
      <vt:lpstr>Requesting a gene by ID</vt:lpstr>
      <vt:lpstr>HTTP Status Codes</vt:lpstr>
      <vt:lpstr>HTTP Status Codes</vt:lpstr>
      <vt:lpstr>HTTP Status Codes (cont.)</vt:lpstr>
      <vt:lpstr>Scripting around REST API calls</vt:lpstr>
      <vt:lpstr>Language agnostic access</vt:lpstr>
      <vt:lpstr>HTTP Methods – GET vs POST</vt:lpstr>
      <vt:lpstr>Rate limiting</vt:lpstr>
      <vt:lpstr>Want more? Full REST API training course</vt:lpstr>
      <vt:lpstr>Getting help</vt:lpstr>
      <vt:lpstr>Follow Ensembl</vt:lpstr>
      <vt:lpstr>Funders</vt:lpstr>
      <vt:lpstr>Training materials</vt:lpstr>
      <vt:lpstr>Training materials</vt:lpstr>
      <vt:lpstr>Training materials</vt:lpstr>
      <vt:lpstr>Time for exercises!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EnsEMBL</dc:title>
  <dc:creator>CARLA DANIELA ROBLES ESPINOZA</dc:creator>
  <cp:lastModifiedBy>CARLA DANIELA ROBLES ESPINOZA</cp:lastModifiedBy>
  <cp:revision>49</cp:revision>
  <dcterms:created xsi:type="dcterms:W3CDTF">2024-06-19T21:08:31Z</dcterms:created>
  <dcterms:modified xsi:type="dcterms:W3CDTF">2024-07-04T23:57:02Z</dcterms:modified>
</cp:coreProperties>
</file>